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69" r:id="rId4"/>
    <p:sldId id="262" r:id="rId5"/>
    <p:sldId id="271" r:id="rId6"/>
    <p:sldId id="260" r:id="rId7"/>
    <p:sldId id="273" r:id="rId8"/>
    <p:sldId id="258" r:id="rId9"/>
    <p:sldId id="275" r:id="rId10"/>
    <p:sldId id="264" r:id="rId11"/>
    <p:sldId id="277" r:id="rId12"/>
    <p:sldId id="265" r:id="rId13"/>
    <p:sldId id="279" r:id="rId14"/>
    <p:sldId id="266" r:id="rId15"/>
    <p:sldId id="280" r:id="rId16"/>
    <p:sldId id="261" r:id="rId17"/>
    <p:sldId id="267" r:id="rId18"/>
    <p:sldId id="282" r:id="rId19"/>
    <p:sldId id="290" r:id="rId20"/>
    <p:sldId id="286" r:id="rId21"/>
    <p:sldId id="288" r:id="rId22"/>
    <p:sldId id="289" r:id="rId23"/>
    <p:sldId id="281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33"/>
    <a:srgbClr val="2AFA2A"/>
    <a:srgbClr val="04A40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427" autoAdjust="0"/>
    <p:restoredTop sz="94660"/>
  </p:normalViewPr>
  <p:slideViewPr>
    <p:cSldViewPr>
      <p:cViewPr varScale="1">
        <p:scale>
          <a:sx n="69" d="100"/>
          <a:sy n="69" d="100"/>
        </p:scale>
        <p:origin x="-150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ru-RU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68F3867A-DC53-49A9-ACA6-78775F8B40D2}" type="datetimeFigureOut">
              <a:rPr lang="ru-RU"/>
              <a:pPr/>
              <a:t>02.04.2017</a:t>
            </a:fld>
            <a:endParaRPr lang="ru-RU"/>
          </a:p>
        </p:txBody>
      </p:sp>
      <p:sp>
        <p:nvSpPr>
          <p:cNvPr id="3686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ru-RU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18FFA1A4-7043-4E1A-9824-5436634980B6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D227DF-BFD2-47F5-886A-3716311B9A0F}" type="datetime1">
              <a:rPr lang="ru-RU"/>
              <a:pPr>
                <a:defRPr/>
              </a:pPr>
              <a:t>02.04.2017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http://www.deti-66.ru/ Мастер презентаций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3F9A95-48D5-47D9-A972-7453BE006B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4377A-7939-496D-BCF1-5DEA7291D214}" type="datetime1">
              <a:rPr lang="ru-RU"/>
              <a:pPr>
                <a:defRPr/>
              </a:pPr>
              <a:t>02.04.2017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http://www.deti-66.ru/ Мастер презентаций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83151-CD8E-4C45-93BA-A45E4E33A0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EFAFBA-06E9-42AE-B488-E7A1852EB2A7}" type="datetime1">
              <a:rPr lang="ru-RU"/>
              <a:pPr>
                <a:defRPr/>
              </a:pPr>
              <a:t>02.04.2017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http://www.deti-66.ru/ Мастер презентаций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7D9D7E-1B37-4475-A89C-52269BE582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FA6A37-B0AE-4AA9-A5DB-5FE37FEE8ED1}" type="datetime1">
              <a:rPr lang="ru-RU"/>
              <a:pPr>
                <a:defRPr/>
              </a:pPr>
              <a:t>02.04.2017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http://www.deti-66.ru/ Мастер презентаций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F0E607-D815-4419-A629-43F7F526AF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734361-021F-48DC-93FF-D0236471BFB8}" type="datetime1">
              <a:rPr lang="ru-RU"/>
              <a:pPr>
                <a:defRPr/>
              </a:pPr>
              <a:t>02.04.2017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http://www.deti-66.ru/ Мастер презентаций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6E8D90-FB72-4544-9269-70C4F771A5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053B53-8106-459F-9A8B-659EFE2CA112}" type="datetime1">
              <a:rPr lang="ru-RU"/>
              <a:pPr>
                <a:defRPr/>
              </a:pPr>
              <a:t>02.04.2017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http://www.deti-66.ru/ Мастер презентаций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0FED16-7AEB-4CF4-B528-6FD7A59909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B97C4A-D2DB-40AB-8919-C5F82560127B}" type="datetime1">
              <a:rPr lang="ru-RU"/>
              <a:pPr>
                <a:defRPr/>
              </a:pPr>
              <a:t>02.04.2017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http://www.deti-66.ru/ Мастер презентаций</a:t>
            </a: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AC358B-8880-49A6-AD74-8D0F64666B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1B8DDB-5B46-450D-B6C9-81603688D71B}" type="datetime1">
              <a:rPr lang="ru-RU"/>
              <a:pPr>
                <a:defRPr/>
              </a:pPr>
              <a:t>02.04.2017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http://www.deti-66.ru/ Мастер презентаций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97D8C7-88A6-4D7C-8AC2-66E16D3EEB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3B9DA7-1A1B-4308-BA94-F3E81E02C7F2}" type="datetime1">
              <a:rPr lang="ru-RU"/>
              <a:pPr>
                <a:defRPr/>
              </a:pPr>
              <a:t>02.04.2017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http://www.deti-66.ru/ Мастер презентаций</a:t>
            </a: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CF1CF9-CA03-4855-B2FC-7508595F22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8CE85B-88C5-45FB-825A-C441E03B8395}" type="datetime1">
              <a:rPr lang="ru-RU"/>
              <a:pPr>
                <a:defRPr/>
              </a:pPr>
              <a:t>02.04.2017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http://www.deti-66.ru/ Мастер презентаций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E93989-6267-4E17-9316-74DC032026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A2EAE3-709D-42D1-B601-613B492F8EE1}" type="datetime1">
              <a:rPr lang="ru-RU"/>
              <a:pPr>
                <a:defRPr/>
              </a:pPr>
              <a:t>02.04.2017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http://www.deti-66.ru/ Мастер презентаций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018EE7-AE83-4F7B-9335-CABE0A90BD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225A538-533B-4814-AA17-E617B6518C39}" type="datetime1">
              <a:rPr lang="ru-RU"/>
              <a:pPr>
                <a:defRPr/>
              </a:pPr>
              <a:t>02.04.2017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r>
              <a:rPr lang="ru-RU"/>
              <a:t>http://www.deti-66.ru/ Мастер презентаций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4112C3A-9108-4DF5-975F-18936EB2B7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slide" Target="slide18.xml"/><Relationship Id="rId3" Type="http://schemas.openxmlformats.org/officeDocument/2006/relationships/image" Target="../media/image25.png"/><Relationship Id="rId7" Type="http://schemas.openxmlformats.org/officeDocument/2006/relationships/image" Target="../media/image51.png"/><Relationship Id="rId12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50.png"/><Relationship Id="rId11" Type="http://schemas.openxmlformats.org/officeDocument/2006/relationships/slide" Target="slide2.xml"/><Relationship Id="rId5" Type="http://schemas.openxmlformats.org/officeDocument/2006/relationships/image" Target="../media/image49.png"/><Relationship Id="rId15" Type="http://schemas.openxmlformats.org/officeDocument/2006/relationships/image" Target="../media/image24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Relationship Id="rId1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5.png"/><Relationship Id="rId7" Type="http://schemas.openxmlformats.org/officeDocument/2006/relationships/slide" Target="slide12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slide" Target="slide2.xml"/><Relationship Id="rId9" Type="http://schemas.openxmlformats.org/officeDocument/2006/relationships/image" Target="../media/image5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56.png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6" Type="http://schemas.openxmlformats.org/officeDocument/2006/relationships/slide" Target="slide18.xml"/><Relationship Id="rId11" Type="http://schemas.openxmlformats.org/officeDocument/2006/relationships/image" Target="../media/image25.png"/><Relationship Id="rId5" Type="http://schemas.openxmlformats.org/officeDocument/2006/relationships/image" Target="../media/image5.png"/><Relationship Id="rId10" Type="http://schemas.openxmlformats.org/officeDocument/2006/relationships/image" Target="../media/image23.png"/><Relationship Id="rId4" Type="http://schemas.openxmlformats.org/officeDocument/2006/relationships/image" Target="../media/image57.png"/><Relationship Id="rId9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5.png"/><Relationship Id="rId7" Type="http://schemas.openxmlformats.org/officeDocument/2006/relationships/slide" Target="slide14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wav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slide" Target="slide2.xml"/><Relationship Id="rId9" Type="http://schemas.openxmlformats.org/officeDocument/2006/relationships/image" Target="../media/image5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3" Type="http://schemas.openxmlformats.org/officeDocument/2006/relationships/image" Target="../media/image59.png"/><Relationship Id="rId7" Type="http://schemas.openxmlformats.org/officeDocument/2006/relationships/image" Target="../media/image62.png"/><Relationship Id="rId12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3.wav"/><Relationship Id="rId6" Type="http://schemas.openxmlformats.org/officeDocument/2006/relationships/image" Target="../media/image61.png"/><Relationship Id="rId11" Type="http://schemas.openxmlformats.org/officeDocument/2006/relationships/slide" Target="slide2.xml"/><Relationship Id="rId5" Type="http://schemas.openxmlformats.org/officeDocument/2006/relationships/image" Target="../media/image60.png"/><Relationship Id="rId10" Type="http://schemas.openxmlformats.org/officeDocument/2006/relationships/image" Target="../media/image24.png"/><Relationship Id="rId4" Type="http://schemas.openxmlformats.org/officeDocument/2006/relationships/image" Target="../media/image25.png"/><Relationship Id="rId9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5.png"/><Relationship Id="rId7" Type="http://schemas.openxmlformats.org/officeDocument/2006/relationships/slide" Target="slide2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4.wav"/><Relationship Id="rId6" Type="http://schemas.openxmlformats.org/officeDocument/2006/relationships/image" Target="../media/image24.png"/><Relationship Id="rId5" Type="http://schemas.openxmlformats.org/officeDocument/2006/relationships/image" Target="../media/image22.png"/><Relationship Id="rId4" Type="http://schemas.openxmlformats.org/officeDocument/2006/relationships/slide" Target="slide16.xml"/><Relationship Id="rId9" Type="http://schemas.openxmlformats.org/officeDocument/2006/relationships/image" Target="../media/image6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19.png"/><Relationship Id="rId3" Type="http://schemas.openxmlformats.org/officeDocument/2006/relationships/image" Target="../media/image25.png"/><Relationship Id="rId7" Type="http://schemas.openxmlformats.org/officeDocument/2006/relationships/image" Target="../media/image67.png"/><Relationship Id="rId12" Type="http://schemas.openxmlformats.org/officeDocument/2006/relationships/slide" Target="slide18.xml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3.png"/><Relationship Id="rId1" Type="http://schemas.openxmlformats.org/officeDocument/2006/relationships/audio" Target="../media/audio15.wav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5" Type="http://schemas.openxmlformats.org/officeDocument/2006/relationships/image" Target="../media/image65.png"/><Relationship Id="rId15" Type="http://schemas.openxmlformats.org/officeDocument/2006/relationships/slide" Target="slide2.xml"/><Relationship Id="rId10" Type="http://schemas.openxmlformats.org/officeDocument/2006/relationships/image" Target="../media/image70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Relationship Id="rId1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25.png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6.wav"/><Relationship Id="rId6" Type="http://schemas.openxmlformats.org/officeDocument/2006/relationships/image" Target="../media/image19.png"/><Relationship Id="rId5" Type="http://schemas.openxmlformats.org/officeDocument/2006/relationships/slide" Target="slide18.xml"/><Relationship Id="rId4" Type="http://schemas.openxmlformats.org/officeDocument/2006/relationships/image" Target="../media/image72.png"/><Relationship Id="rId9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21.xml"/><Relationship Id="rId13" Type="http://schemas.openxmlformats.org/officeDocument/2006/relationships/image" Target="../media/image23.pn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12" Type="http://schemas.openxmlformats.org/officeDocument/2006/relationships/slide" Target="slide2.xml"/><Relationship Id="rId2" Type="http://schemas.openxmlformats.org/officeDocument/2006/relationships/slide" Target="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11" Type="http://schemas.openxmlformats.org/officeDocument/2006/relationships/image" Target="../media/image79.png"/><Relationship Id="rId5" Type="http://schemas.openxmlformats.org/officeDocument/2006/relationships/image" Target="../media/image75.png"/><Relationship Id="rId10" Type="http://schemas.openxmlformats.org/officeDocument/2006/relationships/slide" Target="slide22.xml"/><Relationship Id="rId4" Type="http://schemas.openxmlformats.org/officeDocument/2006/relationships/image" Target="../media/image74.png"/><Relationship Id="rId9" Type="http://schemas.openxmlformats.org/officeDocument/2006/relationships/image" Target="../media/image78.png"/><Relationship Id="rId14" Type="http://schemas.openxmlformats.org/officeDocument/2006/relationships/image" Target="../media/image8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slide" Target="slide18.xml"/><Relationship Id="rId4" Type="http://schemas.openxmlformats.org/officeDocument/2006/relationships/image" Target="../media/image8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image" Target="../media/image13.png"/><Relationship Id="rId18" Type="http://schemas.openxmlformats.org/officeDocument/2006/relationships/slide" Target="slide13.xml"/><Relationship Id="rId3" Type="http://schemas.openxmlformats.org/officeDocument/2006/relationships/image" Target="../media/image7.jpeg"/><Relationship Id="rId21" Type="http://schemas.openxmlformats.org/officeDocument/2006/relationships/image" Target="../media/image17.png"/><Relationship Id="rId7" Type="http://schemas.openxmlformats.org/officeDocument/2006/relationships/image" Target="../media/image10.png"/><Relationship Id="rId12" Type="http://schemas.openxmlformats.org/officeDocument/2006/relationships/slide" Target="slide5.xml"/><Relationship Id="rId17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6" Type="http://schemas.openxmlformats.org/officeDocument/2006/relationships/slide" Target="slide11.xml"/><Relationship Id="rId20" Type="http://schemas.openxmlformats.org/officeDocument/2006/relationships/slide" Target="slide17.xml"/><Relationship Id="rId1" Type="http://schemas.openxmlformats.org/officeDocument/2006/relationships/audio" Target="../media/audio1.wav"/><Relationship Id="rId6" Type="http://schemas.openxmlformats.org/officeDocument/2006/relationships/slide" Target="slide3.xml"/><Relationship Id="rId11" Type="http://schemas.openxmlformats.org/officeDocument/2006/relationships/image" Target="../media/image12.png"/><Relationship Id="rId24" Type="http://schemas.openxmlformats.org/officeDocument/2006/relationships/image" Target="../media/image19.png"/><Relationship Id="rId5" Type="http://schemas.openxmlformats.org/officeDocument/2006/relationships/image" Target="../media/image9.png"/><Relationship Id="rId15" Type="http://schemas.openxmlformats.org/officeDocument/2006/relationships/image" Target="../media/image14.png"/><Relationship Id="rId23" Type="http://schemas.openxmlformats.org/officeDocument/2006/relationships/slide" Target="slide18.xml"/><Relationship Id="rId10" Type="http://schemas.openxmlformats.org/officeDocument/2006/relationships/slide" Target="slide15.xml"/><Relationship Id="rId19" Type="http://schemas.openxmlformats.org/officeDocument/2006/relationships/image" Target="../media/image16.png"/><Relationship Id="rId4" Type="http://schemas.openxmlformats.org/officeDocument/2006/relationships/image" Target="../media/image8.png"/><Relationship Id="rId9" Type="http://schemas.openxmlformats.org/officeDocument/2006/relationships/image" Target="../media/image11.png"/><Relationship Id="rId14" Type="http://schemas.openxmlformats.org/officeDocument/2006/relationships/slide" Target="slide9.xml"/><Relationship Id="rId22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13" Type="http://schemas.openxmlformats.org/officeDocument/2006/relationships/slide" Target="slide18.xml"/><Relationship Id="rId3" Type="http://schemas.openxmlformats.org/officeDocument/2006/relationships/image" Target="../media/image36.png"/><Relationship Id="rId7" Type="http://schemas.openxmlformats.org/officeDocument/2006/relationships/image" Target="../media/image87.png"/><Relationship Id="rId12" Type="http://schemas.openxmlformats.org/officeDocument/2006/relationships/image" Target="../media/image92.png"/><Relationship Id="rId2" Type="http://schemas.openxmlformats.org/officeDocument/2006/relationships/image" Target="../media/image84.png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png"/><Relationship Id="rId11" Type="http://schemas.openxmlformats.org/officeDocument/2006/relationships/image" Target="../media/image91.png"/><Relationship Id="rId5" Type="http://schemas.openxmlformats.org/officeDocument/2006/relationships/image" Target="../media/image85.png"/><Relationship Id="rId15" Type="http://schemas.openxmlformats.org/officeDocument/2006/relationships/slide" Target="slide19.xml"/><Relationship Id="rId10" Type="http://schemas.openxmlformats.org/officeDocument/2006/relationships/image" Target="../media/image90.png"/><Relationship Id="rId4" Type="http://schemas.openxmlformats.org/officeDocument/2006/relationships/image" Target="../media/image43.png"/><Relationship Id="rId9" Type="http://schemas.openxmlformats.org/officeDocument/2006/relationships/image" Target="../media/image89.png"/><Relationship Id="rId1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jpeg"/><Relationship Id="rId13" Type="http://schemas.openxmlformats.org/officeDocument/2006/relationships/image" Target="../media/image67.png"/><Relationship Id="rId18" Type="http://schemas.openxmlformats.org/officeDocument/2006/relationships/image" Target="../media/image29.png"/><Relationship Id="rId3" Type="http://schemas.openxmlformats.org/officeDocument/2006/relationships/image" Target="../media/image23.png"/><Relationship Id="rId21" Type="http://schemas.openxmlformats.org/officeDocument/2006/relationships/image" Target="../media/image85.png"/><Relationship Id="rId7" Type="http://schemas.openxmlformats.org/officeDocument/2006/relationships/image" Target="../media/image96.jpeg"/><Relationship Id="rId12" Type="http://schemas.openxmlformats.org/officeDocument/2006/relationships/image" Target="../media/image5.png"/><Relationship Id="rId17" Type="http://schemas.openxmlformats.org/officeDocument/2006/relationships/image" Target="../media/image52.png"/><Relationship Id="rId2" Type="http://schemas.openxmlformats.org/officeDocument/2006/relationships/slide" Target="slide19.xml"/><Relationship Id="rId16" Type="http://schemas.openxmlformats.org/officeDocument/2006/relationships/image" Target="../media/image66.png"/><Relationship Id="rId20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5.jpeg"/><Relationship Id="rId11" Type="http://schemas.openxmlformats.org/officeDocument/2006/relationships/image" Target="../media/image100.jpeg"/><Relationship Id="rId5" Type="http://schemas.openxmlformats.org/officeDocument/2006/relationships/image" Target="../media/image94.png"/><Relationship Id="rId15" Type="http://schemas.openxmlformats.org/officeDocument/2006/relationships/image" Target="../media/image101.png"/><Relationship Id="rId23" Type="http://schemas.openxmlformats.org/officeDocument/2006/relationships/image" Target="../media/image22.png"/><Relationship Id="rId10" Type="http://schemas.openxmlformats.org/officeDocument/2006/relationships/image" Target="../media/image99.jpeg"/><Relationship Id="rId19" Type="http://schemas.openxmlformats.org/officeDocument/2006/relationships/image" Target="../media/image28.png"/><Relationship Id="rId4" Type="http://schemas.openxmlformats.org/officeDocument/2006/relationships/image" Target="../media/image93.jpeg"/><Relationship Id="rId9" Type="http://schemas.openxmlformats.org/officeDocument/2006/relationships/image" Target="../media/image98.jpeg"/><Relationship Id="rId14" Type="http://schemas.openxmlformats.org/officeDocument/2006/relationships/image" Target="../media/image87.png"/><Relationship Id="rId22" Type="http://schemas.openxmlformats.org/officeDocument/2006/relationships/image" Target="../media/image10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27.png"/><Relationship Id="rId7" Type="http://schemas.openxmlformats.org/officeDocument/2006/relationships/image" Target="../media/image35.png"/><Relationship Id="rId12" Type="http://schemas.openxmlformats.org/officeDocument/2006/relationships/image" Target="../media/image2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7.wav"/><Relationship Id="rId6" Type="http://schemas.openxmlformats.org/officeDocument/2006/relationships/image" Target="../media/image29.png"/><Relationship Id="rId11" Type="http://schemas.openxmlformats.org/officeDocument/2006/relationships/slide" Target="slide19.xml"/><Relationship Id="rId5" Type="http://schemas.openxmlformats.org/officeDocument/2006/relationships/image" Target="../media/image71.png"/><Relationship Id="rId10" Type="http://schemas.openxmlformats.org/officeDocument/2006/relationships/image" Target="../media/image25.png"/><Relationship Id="rId4" Type="http://schemas.openxmlformats.org/officeDocument/2006/relationships/image" Target="../media/image103.png"/><Relationship Id="rId9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" TargetMode="External"/><Relationship Id="rId2" Type="http://schemas.openxmlformats.org/officeDocument/2006/relationships/hyperlink" Target="http://www.roadsigns.ru/sings" TargetMode="External"/><Relationship Id="rId1" Type="http://schemas.openxmlformats.org/officeDocument/2006/relationships/slideLayout" Target="../slideLayouts/slideLayout6.xml"/><Relationship Id="rId5" Type="http://schemas.openxmlformats.org/officeDocument/2006/relationships/hyperlink" Target="http://www.lenagold.ru/fon/clipart/alf.html" TargetMode="External"/><Relationship Id="rId4" Type="http://schemas.openxmlformats.org/officeDocument/2006/relationships/hyperlink" Target="http://zanimatika.narod.ru/OBJ.htm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0.png"/><Relationship Id="rId7" Type="http://schemas.openxmlformats.org/officeDocument/2006/relationships/slide" Target="slide2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22.png"/><Relationship Id="rId5" Type="http://schemas.openxmlformats.org/officeDocument/2006/relationships/slide" Target="slide4.xml"/><Relationship Id="rId4" Type="http://schemas.openxmlformats.org/officeDocument/2006/relationships/image" Target="../media/image21.png"/><Relationship Id="rId9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23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slide" Target="slide2.xml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4.png"/><Relationship Id="rId1" Type="http://schemas.openxmlformats.org/officeDocument/2006/relationships/audio" Target="../media/audio3.wav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19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slide" Target="slide1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image" Target="../media/image25.png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23.png"/><Relationship Id="rId5" Type="http://schemas.openxmlformats.org/officeDocument/2006/relationships/slide" Target="slide2.xml"/><Relationship Id="rId4" Type="http://schemas.openxmlformats.org/officeDocument/2006/relationships/image" Target="../media/image34.png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slide" Target="slide18.xml"/><Relationship Id="rId3" Type="http://schemas.openxmlformats.org/officeDocument/2006/relationships/image" Target="../media/image25.png"/><Relationship Id="rId7" Type="http://schemas.openxmlformats.org/officeDocument/2006/relationships/image" Target="../media/image38.png"/><Relationship Id="rId12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37.png"/><Relationship Id="rId11" Type="http://schemas.openxmlformats.org/officeDocument/2006/relationships/slide" Target="slide2.xml"/><Relationship Id="rId5" Type="http://schemas.openxmlformats.org/officeDocument/2006/relationships/image" Target="../media/image36.png"/><Relationship Id="rId10" Type="http://schemas.openxmlformats.org/officeDocument/2006/relationships/image" Target="../media/image24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slide" Target="slide2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slide" Target="slide8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19.png"/><Relationship Id="rId3" Type="http://schemas.openxmlformats.org/officeDocument/2006/relationships/image" Target="../media/image25.png"/><Relationship Id="rId7" Type="http://schemas.openxmlformats.org/officeDocument/2006/relationships/image" Target="../media/image6.png"/><Relationship Id="rId12" Type="http://schemas.openxmlformats.org/officeDocument/2006/relationships/slide" Target="slide18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44.png"/><Relationship Id="rId11" Type="http://schemas.openxmlformats.org/officeDocument/2006/relationships/image" Target="../media/image23.png"/><Relationship Id="rId5" Type="http://schemas.openxmlformats.org/officeDocument/2006/relationships/image" Target="../media/image43.png"/><Relationship Id="rId10" Type="http://schemas.openxmlformats.org/officeDocument/2006/relationships/slide" Target="slide2.xml"/><Relationship Id="rId4" Type="http://schemas.openxmlformats.org/officeDocument/2006/relationships/image" Target="../media/image42.png"/><Relationship Id="rId9" Type="http://schemas.openxmlformats.org/officeDocument/2006/relationships/image" Target="../media/image46.png"/><Relationship Id="rId1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image" Target="../media/image25.png"/><Relationship Id="rId7" Type="http://schemas.openxmlformats.org/officeDocument/2006/relationships/image" Target="../media/image4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slide" Target="slide2.xml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http://www.deti-66.ru/ Мастер презентаций</a:t>
            </a:r>
          </a:p>
        </p:txBody>
      </p:sp>
      <p:sp>
        <p:nvSpPr>
          <p:cNvPr id="2050" name="Прямоугольник 4"/>
          <p:cNvSpPr>
            <a:spLocks noChangeArrowheads="1"/>
          </p:cNvSpPr>
          <p:nvPr/>
        </p:nvSpPr>
        <p:spPr bwMode="auto">
          <a:xfrm>
            <a:off x="0" y="5983288"/>
            <a:ext cx="9144000" cy="150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20000"/>
              </a:spcBef>
            </a:pPr>
            <a:r>
              <a:rPr lang="ru-RU" b="1" i="1" u="sng">
                <a:solidFill>
                  <a:srgbClr val="002060"/>
                </a:solidFill>
                <a:latin typeface="Book Antiqua" pitchFamily="18" charset="0"/>
              </a:rPr>
              <a:t>АВТОРЫ:</a:t>
            </a:r>
          </a:p>
          <a:p>
            <a:pPr eaLnBrk="0" hangingPunct="0">
              <a:buFont typeface="Arial" charset="0"/>
              <a:buNone/>
            </a:pPr>
            <a:r>
              <a:rPr lang="en-US" sz="1600" b="1" i="1">
                <a:solidFill>
                  <a:srgbClr val="002060"/>
                </a:solidFill>
                <a:latin typeface="Book Antiqua" pitchFamily="18" charset="0"/>
              </a:rPr>
              <a:t>            </a:t>
            </a:r>
            <a:r>
              <a:rPr lang="ru-RU" sz="1600" b="1" i="1" u="sng">
                <a:solidFill>
                  <a:srgbClr val="002060"/>
                </a:solidFill>
                <a:latin typeface="Book Antiqua" pitchFamily="18" charset="0"/>
              </a:rPr>
              <a:t>Воспитатели</a:t>
            </a:r>
            <a:r>
              <a:rPr lang="ru-RU" sz="1600" b="1" i="1">
                <a:solidFill>
                  <a:srgbClr val="002060"/>
                </a:solidFill>
                <a:latin typeface="Book Antiqua" pitchFamily="18" charset="0"/>
              </a:rPr>
              <a:t>:  </a:t>
            </a:r>
            <a:r>
              <a:rPr lang="en-US" sz="1600" b="1" i="1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1600" b="1" i="1">
                <a:solidFill>
                  <a:srgbClr val="002060"/>
                </a:solidFill>
                <a:latin typeface="Book Antiqua" pitchFamily="18" charset="0"/>
              </a:rPr>
              <a:t>Ганичева Марина Петровна, </a:t>
            </a:r>
            <a:r>
              <a:rPr lang="ru-RU" sz="1400">
                <a:solidFill>
                  <a:srgbClr val="002060"/>
                </a:solidFill>
                <a:latin typeface="Book Antiqua" pitchFamily="18" charset="0"/>
              </a:rPr>
              <a:t>  </a:t>
            </a:r>
            <a:r>
              <a:rPr lang="ru-RU" sz="1600" b="1" i="1">
                <a:solidFill>
                  <a:srgbClr val="002060"/>
                </a:solidFill>
                <a:latin typeface="Book Antiqua" pitchFamily="18" charset="0"/>
              </a:rPr>
              <a:t>Писанова Ирина  Семёновна  </a:t>
            </a:r>
          </a:p>
          <a:p>
            <a:pPr eaLnBrk="0" hangingPunct="0">
              <a:spcBef>
                <a:spcPct val="20000"/>
              </a:spcBef>
            </a:pPr>
            <a:endParaRPr lang="ru-RU" sz="2400" b="1" i="1">
              <a:solidFill>
                <a:srgbClr val="002060"/>
              </a:solidFill>
              <a:latin typeface="Book Antiqua" pitchFamily="18" charset="0"/>
            </a:endParaRPr>
          </a:p>
          <a:p>
            <a:pPr eaLnBrk="0" hangingPunct="0">
              <a:spcBef>
                <a:spcPct val="20000"/>
              </a:spcBef>
            </a:pPr>
            <a:endParaRPr lang="ru-RU" sz="2400" b="1" i="1">
              <a:solidFill>
                <a:srgbClr val="002060"/>
              </a:solidFill>
              <a:latin typeface="Book Antiqua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357688" y="3571875"/>
            <a:ext cx="4786312" cy="6429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rgbClr val="002060"/>
                </a:solidFill>
                <a:latin typeface="Book Antiqua" pitchFamily="18" charset="0"/>
              </a:rPr>
              <a:t>Правила дорожного движения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i="1" dirty="0">
                <a:solidFill>
                  <a:srgbClr val="002060"/>
                </a:solidFill>
                <a:latin typeface="Book Antiqua" pitchFamily="18" charset="0"/>
              </a:rPr>
              <a:t>для старших дошкольников </a:t>
            </a:r>
          </a:p>
        </p:txBody>
      </p:sp>
      <p:pic>
        <p:nvPicPr>
          <p:cNvPr id="2052" name="Picture 2" descr="D:\КАРТИНКИ\detcad1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5" y="0"/>
            <a:ext cx="1428750" cy="78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3" name="Прямоугольник 7"/>
          <p:cNvSpPr>
            <a:spLocks noChangeArrowheads="1"/>
          </p:cNvSpPr>
          <p:nvPr/>
        </p:nvSpPr>
        <p:spPr bwMode="auto">
          <a:xfrm>
            <a:off x="1500188" y="0"/>
            <a:ext cx="764381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i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  <a:br>
              <a:rPr lang="ru-RU" i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«Детский сад комбинированного вида №10 «Теремок». Г.Зеленогорск</a:t>
            </a:r>
            <a:endParaRPr lang="ru-RU" i="1"/>
          </a:p>
        </p:txBody>
      </p:sp>
      <p:pic>
        <p:nvPicPr>
          <p:cNvPr id="2054" name="Picture 10" descr="C:\Users\User\Desktop\ЦОР 2010Г\надписи\ывчаспми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14500" y="1500188"/>
            <a:ext cx="5786438" cy="364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55" name="Группа 17"/>
          <p:cNvGrpSpPr>
            <a:grpSpLocks/>
          </p:cNvGrpSpPr>
          <p:nvPr/>
        </p:nvGrpSpPr>
        <p:grpSpPr bwMode="auto">
          <a:xfrm>
            <a:off x="1071563" y="1785938"/>
            <a:ext cx="1098550" cy="1876425"/>
            <a:chOff x="500034" y="1865547"/>
            <a:chExt cx="1098064" cy="1875699"/>
          </a:xfrm>
        </p:grpSpPr>
        <p:pic>
          <p:nvPicPr>
            <p:cNvPr id="2056" name="Picture 5" descr="C:\Users\User\Desktop\ЦОР 2010Г\материал\ukazateli_032_big.gi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-814940">
              <a:off x="692882" y="1865547"/>
              <a:ext cx="812729" cy="11307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057" name="Группа 16"/>
            <p:cNvGrpSpPr>
              <a:grpSpLocks/>
            </p:cNvGrpSpPr>
            <p:nvPr/>
          </p:nvGrpSpPr>
          <p:grpSpPr bwMode="auto">
            <a:xfrm>
              <a:off x="500034" y="2643182"/>
              <a:ext cx="1098064" cy="1098064"/>
              <a:chOff x="7208875" y="1922470"/>
              <a:chExt cx="1098064" cy="1098064"/>
            </a:xfrm>
          </p:grpSpPr>
          <p:sp>
            <p:nvSpPr>
              <p:cNvPr id="16" name="Овал 15"/>
              <p:cNvSpPr/>
              <p:nvPr/>
            </p:nvSpPr>
            <p:spPr>
              <a:xfrm>
                <a:off x="7286628" y="2000166"/>
                <a:ext cx="928277" cy="928329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pic>
            <p:nvPicPr>
              <p:cNvPr id="2059" name="Picture 7" descr="C:\Users\User\Desktop\ЦОР 2010Г\материал\zapreshaychie_014_big.gif"/>
              <p:cNvPicPr>
                <a:picLocks noChangeAspect="1" noChangeArrowheads="1"/>
              </p:cNvPicPr>
              <p:nvPr/>
            </p:nvPicPr>
            <p:blipFill>
              <a:blip r:embed="rId6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rot="1929224">
                <a:off x="7208875" y="1922470"/>
                <a:ext cx="1098064" cy="109806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http://www.deti-66.ru/ Мастер презентаций</a:t>
            </a:r>
          </a:p>
        </p:txBody>
      </p:sp>
      <p:pic>
        <p:nvPicPr>
          <p:cNvPr id="33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6750" y="5715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19"/>
          <p:cNvGrpSpPr>
            <a:grpSpLocks/>
          </p:cNvGrpSpPr>
          <p:nvPr/>
        </p:nvGrpSpPr>
        <p:grpSpPr bwMode="auto">
          <a:xfrm>
            <a:off x="214313" y="428625"/>
            <a:ext cx="1571625" cy="1571625"/>
            <a:chOff x="357158" y="1857364"/>
            <a:chExt cx="1571636" cy="1571636"/>
          </a:xfrm>
        </p:grpSpPr>
        <p:sp>
          <p:nvSpPr>
            <p:cNvPr id="19" name="Овал 18"/>
            <p:cNvSpPr/>
            <p:nvPr/>
          </p:nvSpPr>
          <p:spPr>
            <a:xfrm>
              <a:off x="428595" y="1928803"/>
              <a:ext cx="1428760" cy="142876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1297" name="Picture 3" descr="C:\Users\User\Desktop\ЦОР 2010Г\материал\predpisivaychie_001_big.gif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7158" y="1857364"/>
              <a:ext cx="1571636" cy="1571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Группа 20"/>
          <p:cNvGrpSpPr>
            <a:grpSpLocks/>
          </p:cNvGrpSpPr>
          <p:nvPr/>
        </p:nvGrpSpPr>
        <p:grpSpPr bwMode="auto">
          <a:xfrm>
            <a:off x="2214563" y="500063"/>
            <a:ext cx="1500187" cy="1500187"/>
            <a:chOff x="2500298" y="1857364"/>
            <a:chExt cx="1500198" cy="1500198"/>
          </a:xfrm>
        </p:grpSpPr>
        <p:sp>
          <p:nvSpPr>
            <p:cNvPr id="17" name="Овал 16"/>
            <p:cNvSpPr/>
            <p:nvPr/>
          </p:nvSpPr>
          <p:spPr>
            <a:xfrm>
              <a:off x="2500298" y="1928802"/>
              <a:ext cx="1428760" cy="14287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1295" name="Picture 4" descr="C:\Users\User\Desktop\ЦОР 2010Г\материал\predpisivaychie_002_big.gif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500298" y="1857364"/>
              <a:ext cx="1500198" cy="15001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" name="Группа 21"/>
          <p:cNvGrpSpPr>
            <a:grpSpLocks/>
          </p:cNvGrpSpPr>
          <p:nvPr/>
        </p:nvGrpSpPr>
        <p:grpSpPr bwMode="auto">
          <a:xfrm>
            <a:off x="4143375" y="500063"/>
            <a:ext cx="1500188" cy="1500187"/>
            <a:chOff x="4714876" y="1857364"/>
            <a:chExt cx="1500198" cy="1500198"/>
          </a:xfrm>
        </p:grpSpPr>
        <p:sp>
          <p:nvSpPr>
            <p:cNvPr id="16" name="Овал 15"/>
            <p:cNvSpPr/>
            <p:nvPr/>
          </p:nvSpPr>
          <p:spPr>
            <a:xfrm>
              <a:off x="4786314" y="1928802"/>
              <a:ext cx="1428760" cy="14287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1293" name="Picture 5" descr="C:\Users\User\Desktop\ЦОР 2010Г\материал\predpisivaychie_004_big.gif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714876" y="1857364"/>
              <a:ext cx="1500198" cy="15001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" name="Группа 22"/>
          <p:cNvGrpSpPr>
            <a:grpSpLocks/>
          </p:cNvGrpSpPr>
          <p:nvPr/>
        </p:nvGrpSpPr>
        <p:grpSpPr bwMode="auto">
          <a:xfrm>
            <a:off x="6000750" y="500063"/>
            <a:ext cx="1500188" cy="1500187"/>
            <a:chOff x="7000892" y="1857364"/>
            <a:chExt cx="1500198" cy="1500198"/>
          </a:xfrm>
        </p:grpSpPr>
        <p:sp>
          <p:nvSpPr>
            <p:cNvPr id="18" name="Овал 17"/>
            <p:cNvSpPr/>
            <p:nvPr/>
          </p:nvSpPr>
          <p:spPr>
            <a:xfrm>
              <a:off x="7072330" y="1928802"/>
              <a:ext cx="1428760" cy="14287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1291" name="Picture 6" descr="C:\Users\User\Desktop\ЦОР 2010Г\материал\predpisivaychie_006_big.gif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000892" y="1857364"/>
              <a:ext cx="1500198" cy="15001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" name="Группа 24"/>
          <p:cNvGrpSpPr>
            <a:grpSpLocks/>
          </p:cNvGrpSpPr>
          <p:nvPr/>
        </p:nvGrpSpPr>
        <p:grpSpPr bwMode="auto">
          <a:xfrm>
            <a:off x="3143250" y="3357563"/>
            <a:ext cx="1571625" cy="1571625"/>
            <a:chOff x="3643306" y="4214818"/>
            <a:chExt cx="1571636" cy="1571636"/>
          </a:xfrm>
        </p:grpSpPr>
        <p:sp>
          <p:nvSpPr>
            <p:cNvPr id="14" name="Овал 13"/>
            <p:cNvSpPr/>
            <p:nvPr/>
          </p:nvSpPr>
          <p:spPr>
            <a:xfrm>
              <a:off x="3714745" y="4286255"/>
              <a:ext cx="1428760" cy="142876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1289" name="Picture 7" descr="C:\Users\User\Desktop\ЦОР 2010Г\материал\predpisivaychie_011_big.gif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643306" y="4214818"/>
              <a:ext cx="1571636" cy="1571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" name="Группа 23"/>
          <p:cNvGrpSpPr>
            <a:grpSpLocks/>
          </p:cNvGrpSpPr>
          <p:nvPr/>
        </p:nvGrpSpPr>
        <p:grpSpPr bwMode="auto">
          <a:xfrm>
            <a:off x="857250" y="3357563"/>
            <a:ext cx="1571625" cy="1571625"/>
            <a:chOff x="1285852" y="4214818"/>
            <a:chExt cx="1571636" cy="1571636"/>
          </a:xfrm>
        </p:grpSpPr>
        <p:sp>
          <p:nvSpPr>
            <p:cNvPr id="11" name="Овал 10"/>
            <p:cNvSpPr/>
            <p:nvPr/>
          </p:nvSpPr>
          <p:spPr>
            <a:xfrm>
              <a:off x="1357291" y="4286255"/>
              <a:ext cx="1428760" cy="142876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1287" name="Picture 8" descr="C:\Users\User\Desktop\ЦОР 2010Г\материал\predpisivaychie_012_big.gif"/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285852" y="4214818"/>
              <a:ext cx="1571636" cy="1571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8" name="Группа 25"/>
          <p:cNvGrpSpPr>
            <a:grpSpLocks/>
          </p:cNvGrpSpPr>
          <p:nvPr/>
        </p:nvGrpSpPr>
        <p:grpSpPr bwMode="auto">
          <a:xfrm>
            <a:off x="5357813" y="3357563"/>
            <a:ext cx="1571625" cy="1571625"/>
            <a:chOff x="6000760" y="4214818"/>
            <a:chExt cx="1571636" cy="1571636"/>
          </a:xfrm>
        </p:grpSpPr>
        <p:sp>
          <p:nvSpPr>
            <p:cNvPr id="15" name="Овал 14"/>
            <p:cNvSpPr/>
            <p:nvPr/>
          </p:nvSpPr>
          <p:spPr>
            <a:xfrm>
              <a:off x="6072197" y="4286255"/>
              <a:ext cx="1428760" cy="142876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1285" name="Picture 9" descr="C:\Users\User\Desktop\ЦОР 2010Г\материал\predpisivaychie_013_big.gif"/>
            <p:cNvPicPr>
              <a:picLocks noChangeAspect="1" noChangeArrowheads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000760" y="4214818"/>
              <a:ext cx="1571636" cy="1571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274" name="Прямоугольник 26"/>
          <p:cNvSpPr>
            <a:spLocks noChangeArrowheads="1"/>
          </p:cNvSpPr>
          <p:nvPr/>
        </p:nvSpPr>
        <p:spPr bwMode="auto">
          <a:xfrm>
            <a:off x="5214938" y="5214938"/>
            <a:ext cx="24749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400"/>
              <a:t>Ограничение минимальной</a:t>
            </a:r>
          </a:p>
          <a:p>
            <a:pPr algn="ctr"/>
            <a:r>
              <a:rPr lang="ru-RU" sz="1400"/>
              <a:t> скорости</a:t>
            </a:r>
          </a:p>
        </p:txBody>
      </p:sp>
      <p:sp>
        <p:nvSpPr>
          <p:cNvPr id="11275" name="Прямоугольник 27"/>
          <p:cNvSpPr>
            <a:spLocks noChangeArrowheads="1"/>
          </p:cNvSpPr>
          <p:nvPr/>
        </p:nvSpPr>
        <p:spPr bwMode="auto">
          <a:xfrm>
            <a:off x="571500" y="5214938"/>
            <a:ext cx="19891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/>
              <a:t>Пешеходная дорожка</a:t>
            </a:r>
          </a:p>
        </p:txBody>
      </p:sp>
      <p:sp>
        <p:nvSpPr>
          <p:cNvPr id="11276" name="Прямоугольник 28"/>
          <p:cNvSpPr>
            <a:spLocks noChangeArrowheads="1"/>
          </p:cNvSpPr>
          <p:nvPr/>
        </p:nvSpPr>
        <p:spPr bwMode="auto">
          <a:xfrm>
            <a:off x="2857500" y="5214938"/>
            <a:ext cx="21415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/>
              <a:t>Велосипедная дорожка</a:t>
            </a:r>
          </a:p>
        </p:txBody>
      </p:sp>
      <p:sp>
        <p:nvSpPr>
          <p:cNvPr id="11277" name="Прямоугольник 29"/>
          <p:cNvSpPr>
            <a:spLocks noChangeArrowheads="1"/>
          </p:cNvSpPr>
          <p:nvPr/>
        </p:nvSpPr>
        <p:spPr bwMode="auto">
          <a:xfrm>
            <a:off x="214313" y="2214563"/>
            <a:ext cx="158908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/>
              <a:t>Движение прямо</a:t>
            </a:r>
          </a:p>
        </p:txBody>
      </p:sp>
      <p:sp>
        <p:nvSpPr>
          <p:cNvPr id="11278" name="Прямоугольник 30"/>
          <p:cNvSpPr>
            <a:spLocks noChangeArrowheads="1"/>
          </p:cNvSpPr>
          <p:nvPr/>
        </p:nvSpPr>
        <p:spPr bwMode="auto">
          <a:xfrm>
            <a:off x="2143125" y="2214563"/>
            <a:ext cx="17621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/>
              <a:t>Движение направо</a:t>
            </a:r>
          </a:p>
        </p:txBody>
      </p:sp>
      <p:sp>
        <p:nvSpPr>
          <p:cNvPr id="11279" name="Прямоугольник 31"/>
          <p:cNvSpPr>
            <a:spLocks noChangeArrowheads="1"/>
          </p:cNvSpPr>
          <p:nvPr/>
        </p:nvSpPr>
        <p:spPr bwMode="auto">
          <a:xfrm>
            <a:off x="4143375" y="2214563"/>
            <a:ext cx="16383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400"/>
              <a:t>Движение прямо </a:t>
            </a:r>
          </a:p>
          <a:p>
            <a:pPr algn="ctr"/>
            <a:r>
              <a:rPr lang="ru-RU" sz="1400"/>
              <a:t>или направо</a:t>
            </a:r>
          </a:p>
        </p:txBody>
      </p:sp>
      <p:sp>
        <p:nvSpPr>
          <p:cNvPr id="11280" name="Прямоугольник 32"/>
          <p:cNvSpPr>
            <a:spLocks noChangeArrowheads="1"/>
          </p:cNvSpPr>
          <p:nvPr/>
        </p:nvSpPr>
        <p:spPr bwMode="auto">
          <a:xfrm>
            <a:off x="5857875" y="2214563"/>
            <a:ext cx="17621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400"/>
              <a:t>Движение направо</a:t>
            </a:r>
          </a:p>
          <a:p>
            <a:pPr algn="ctr"/>
            <a:r>
              <a:rPr lang="ru-RU" sz="1400"/>
              <a:t> или налево</a:t>
            </a:r>
          </a:p>
        </p:txBody>
      </p:sp>
      <p:pic>
        <p:nvPicPr>
          <p:cNvPr id="11281" name="Picture 37" descr="C:\Users\User\Desktop\ЦОР 2010Г\1-1.png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215313" y="4286250"/>
            <a:ext cx="5715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2" name="Picture 38" descr="F:\ОФОРМИТЕЛЬСКАЯ\значки\ff962c65118d.png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143875" y="5643563"/>
            <a:ext cx="785813" cy="1011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3" name="Picture 3" descr="C:\Users\User\Desktop\ЦОР 2010Г\1-222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983538" y="142875"/>
            <a:ext cx="1160462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21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6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http://www.deti-66.ru/ Мастер презентаций</a:t>
            </a:r>
          </a:p>
        </p:txBody>
      </p:sp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8188" y="8572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7" descr="C:\Users\User\Desktop\ЦОР 2010Г\1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15313" y="4286250"/>
            <a:ext cx="5715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3" descr="C:\Users\User\Desktop\ЦОР 2010Г\1-22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983538" y="142875"/>
            <a:ext cx="1160462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2" descr="C:\Users\User\Desktop\ЦОР 2010Г\-3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215313" y="4929188"/>
            <a:ext cx="5715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 descr="C:\Users\User\Desktop\ЦОР 2010Г\555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2571750"/>
            <a:ext cx="764381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4" name="Прямоугольник 9"/>
          <p:cNvSpPr>
            <a:spLocks noChangeArrowheads="1"/>
          </p:cNvSpPr>
          <p:nvPr/>
        </p:nvSpPr>
        <p:spPr bwMode="auto">
          <a:xfrm>
            <a:off x="0" y="6273800"/>
            <a:ext cx="76438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>
                <a:latin typeface="Book Antiqua" pitchFamily="18" charset="0"/>
              </a:rPr>
              <a:t>- вводят или отменяют определенные режимы движения. </a:t>
            </a:r>
            <a:br>
              <a:rPr lang="ru-RU" sz="1600">
                <a:latin typeface="Book Antiqua" pitchFamily="18" charset="0"/>
              </a:rPr>
            </a:br>
            <a:endParaRPr lang="ru-RU" sz="1600"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8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229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http://www.deti-66.ru/ Мастер презентаций</a:t>
            </a:r>
          </a:p>
        </p:txBody>
      </p:sp>
      <p:pic>
        <p:nvPicPr>
          <p:cNvPr id="13314" name="Picture 3" descr="C:\Users\User\Desktop\ЦОР 2010Г\материал\ukazateli_038_big.g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99FF"/>
              </a:clrFrom>
              <a:clrTo>
                <a:srgbClr val="0099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857375"/>
            <a:ext cx="1643063" cy="23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4" descr="C:\Users\User\Desktop\ЦОР 2010Г\материал\ukazateli_035_big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88" y="2500313"/>
            <a:ext cx="1571625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5" descr="C:\Users\User\Desktop\ЦОР 2010Г\материал\ukazateli_032_big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28938" y="1857375"/>
            <a:ext cx="1643062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Прямоугольник 6"/>
          <p:cNvSpPr>
            <a:spLocks noChangeArrowheads="1"/>
          </p:cNvSpPr>
          <p:nvPr/>
        </p:nvSpPr>
        <p:spPr bwMode="auto">
          <a:xfrm>
            <a:off x="2643188" y="4429125"/>
            <a:ext cx="24288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/>
              <a:t>Место остановки автобуса</a:t>
            </a:r>
            <a:br>
              <a:rPr lang="ru-RU" sz="1400"/>
            </a:br>
            <a:endParaRPr lang="ru-RU" sz="1400"/>
          </a:p>
        </p:txBody>
      </p:sp>
      <p:sp>
        <p:nvSpPr>
          <p:cNvPr id="13318" name="Прямоугольник 10"/>
          <p:cNvSpPr>
            <a:spLocks noChangeArrowheads="1"/>
          </p:cNvSpPr>
          <p:nvPr/>
        </p:nvSpPr>
        <p:spPr bwMode="auto">
          <a:xfrm>
            <a:off x="5429250" y="4429125"/>
            <a:ext cx="20002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/>
              <a:t>Пешеходный переход</a:t>
            </a:r>
          </a:p>
        </p:txBody>
      </p:sp>
      <p:sp>
        <p:nvSpPr>
          <p:cNvPr id="13319" name="Прямоугольник 11"/>
          <p:cNvSpPr>
            <a:spLocks noChangeArrowheads="1"/>
          </p:cNvSpPr>
          <p:nvPr/>
        </p:nvSpPr>
        <p:spPr bwMode="auto">
          <a:xfrm>
            <a:off x="642938" y="4429125"/>
            <a:ext cx="11795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/>
              <a:t>Жилая зона</a:t>
            </a:r>
          </a:p>
        </p:txBody>
      </p:sp>
      <p:pic>
        <p:nvPicPr>
          <p:cNvPr id="13320" name="Picture 38" descr="F:\ОФОРМИТЕЛЬСКАЯ\значки\ff962c65118d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143875" y="5643563"/>
            <a:ext cx="785813" cy="1011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1" name="Picture 3" descr="C:\Users\User\Desktop\ЦОР 2010Г\1-222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983538" y="142875"/>
            <a:ext cx="1160462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2" name="Picture 37" descr="C:\Users\User\Desktop\ЦОР 2010Г\1-1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215313" y="4286250"/>
            <a:ext cx="5715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501063" y="7858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2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http://www.deti-66.ru/ Мастер презентаций</a:t>
            </a:r>
          </a:p>
        </p:txBody>
      </p:sp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8188" y="7143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7" descr="C:\Users\User\Desktop\ЦОР 2010Г\1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15313" y="4286250"/>
            <a:ext cx="5715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3" descr="C:\Users\User\Desktop\ЦОР 2010Г\1-22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983538" y="142875"/>
            <a:ext cx="1160462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2" descr="C:\Users\User\Desktop\ЦОР 2010Г\-3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215313" y="4929188"/>
            <a:ext cx="5715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 descr="C:\Users\User\Desktop\ЦОР 2010Г\66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2428875"/>
            <a:ext cx="8143875" cy="108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2" name="Прямоугольник 3"/>
          <p:cNvSpPr>
            <a:spLocks noChangeArrowheads="1"/>
          </p:cNvSpPr>
          <p:nvPr/>
        </p:nvSpPr>
        <p:spPr bwMode="auto">
          <a:xfrm>
            <a:off x="0" y="6072188"/>
            <a:ext cx="77152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>
                <a:latin typeface="Book Antiqua" pitchFamily="18" charset="0"/>
              </a:rPr>
              <a:t>- информируют о расположении населенных пунктов и других объектов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8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434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http://www.deti-66.ru/ Мастер презентаций</a:t>
            </a:r>
          </a:p>
        </p:txBody>
      </p:sp>
      <p:pic>
        <p:nvPicPr>
          <p:cNvPr id="15362" name="Picture 3" descr="C:\Users\User\Desktop\ЦОР 2010Г\материал\informacionie_005_big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5" y="3357563"/>
            <a:ext cx="17145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8188" y="5715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4" descr="C:\Users\User\Desktop\ЦОР 2010Г\материал\informacionie_003_big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00375" y="3357563"/>
            <a:ext cx="17145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5" descr="C:\Users\User\Desktop\ЦОР 2010Г\материал\informacionie_007_big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00688" y="3357563"/>
            <a:ext cx="17145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6" descr="C:\Users\User\Desktop\ЦОР 2010Г\материал\informacionie_019_big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71688" y="357188"/>
            <a:ext cx="3871912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7" name="Прямоугольник 8"/>
          <p:cNvSpPr>
            <a:spLocks noChangeArrowheads="1"/>
          </p:cNvSpPr>
          <p:nvPr/>
        </p:nvSpPr>
        <p:spPr bwMode="auto">
          <a:xfrm>
            <a:off x="2714625" y="2500313"/>
            <a:ext cx="244792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/>
              <a:t>Указатель направлений</a:t>
            </a:r>
          </a:p>
        </p:txBody>
      </p:sp>
      <p:sp>
        <p:nvSpPr>
          <p:cNvPr id="15368" name="Прямоугольник 9"/>
          <p:cNvSpPr>
            <a:spLocks noChangeArrowheads="1"/>
          </p:cNvSpPr>
          <p:nvPr/>
        </p:nvSpPr>
        <p:spPr bwMode="auto">
          <a:xfrm>
            <a:off x="5357813" y="5286375"/>
            <a:ext cx="22256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600"/>
              <a:t>Подземный </a:t>
            </a:r>
          </a:p>
          <a:p>
            <a:pPr algn="ctr"/>
            <a:r>
              <a:rPr lang="ru-RU" sz="1600"/>
              <a:t>пешеходный переход</a:t>
            </a:r>
          </a:p>
        </p:txBody>
      </p:sp>
      <p:sp>
        <p:nvSpPr>
          <p:cNvPr id="15369" name="Прямоугольник 10"/>
          <p:cNvSpPr>
            <a:spLocks noChangeArrowheads="1"/>
          </p:cNvSpPr>
          <p:nvPr/>
        </p:nvSpPr>
        <p:spPr bwMode="auto">
          <a:xfrm>
            <a:off x="2786063" y="5286375"/>
            <a:ext cx="221773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/>
              <a:t>Место для разворота</a:t>
            </a:r>
          </a:p>
        </p:txBody>
      </p:sp>
      <p:sp>
        <p:nvSpPr>
          <p:cNvPr id="15370" name="Прямоугольник 11"/>
          <p:cNvSpPr>
            <a:spLocks noChangeArrowheads="1"/>
          </p:cNvSpPr>
          <p:nvPr/>
        </p:nvSpPr>
        <p:spPr bwMode="auto">
          <a:xfrm>
            <a:off x="571500" y="5214938"/>
            <a:ext cx="157638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/>
              <a:t>Место стоянки</a:t>
            </a:r>
          </a:p>
        </p:txBody>
      </p:sp>
      <p:pic>
        <p:nvPicPr>
          <p:cNvPr id="15371" name="Picture 38" descr="F:\ОФОРМИТЕЛЬСКАЯ\значки\ff962c65118d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143875" y="5643563"/>
            <a:ext cx="785813" cy="1011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2" name="Picture 3" descr="C:\Users\User\Desktop\ЦОР 2010Г\1-222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983538" y="142875"/>
            <a:ext cx="1160462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3" name="Picture 37" descr="C:\Users\User\Desktop\ЦОР 2010Г\1-1.png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215313" y="4286250"/>
            <a:ext cx="5715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9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http://www.deti-66.ru/ Мастер презентаций</a:t>
            </a:r>
          </a:p>
        </p:txBody>
      </p:sp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29625" y="7143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2" descr="C:\Users\User\Desktop\ЦОР 2010Г\-3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15313" y="4929188"/>
            <a:ext cx="5715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3" descr="C:\Users\User\Desktop\ЦОР 2010Г\1-22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983538" y="142875"/>
            <a:ext cx="1160462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37" descr="C:\Users\User\Desktop\ЦОР 2010Г\1-1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215313" y="4286250"/>
            <a:ext cx="5715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11" descr="C:\Users\User\Desktop\ЦОР 2010Г\111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214438" y="2214563"/>
            <a:ext cx="55721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1" name="Прямоугольник 6"/>
          <p:cNvSpPr>
            <a:spLocks noChangeArrowheads="1"/>
          </p:cNvSpPr>
          <p:nvPr/>
        </p:nvSpPr>
        <p:spPr bwMode="auto">
          <a:xfrm>
            <a:off x="0" y="6000750"/>
            <a:ext cx="77152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600">
                <a:latin typeface="Book Antiqua" pitchFamily="18" charset="0"/>
              </a:rPr>
              <a:t>-</a:t>
            </a:r>
            <a:r>
              <a:rPr lang="ru-RU" sz="1600">
                <a:latin typeface="Book Antiqua" pitchFamily="18" charset="0"/>
              </a:rPr>
              <a:t>информируют о расположении соответствующих объектов.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4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639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http://www.deti-66.ru/ Мастер презентаций</a:t>
            </a:r>
          </a:p>
        </p:txBody>
      </p:sp>
      <p:pic>
        <p:nvPicPr>
          <p:cNvPr id="22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29625" y="642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3" descr="F:\КАРТИНКИ\дорожные знаки\Graphic001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88" y="500063"/>
            <a:ext cx="1227137" cy="173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4" descr="F:\КАРТИНКИ\дорожные знаки\Graphic003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00750" y="500063"/>
            <a:ext cx="12858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5" descr="C:\Users\User\Desktop\ЦОР 2010Г\материал\Graphic017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71938" y="500063"/>
            <a:ext cx="12858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6" descr="C:\Users\User\Desktop\ЦОР 2010Г\материал\Graphic002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3125" y="500063"/>
            <a:ext cx="12858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5" name="Прямоугольник 7"/>
          <p:cNvSpPr>
            <a:spLocks noChangeArrowheads="1"/>
          </p:cNvSpPr>
          <p:nvPr/>
        </p:nvSpPr>
        <p:spPr bwMode="auto">
          <a:xfrm>
            <a:off x="0" y="2428875"/>
            <a:ext cx="20002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400"/>
              <a:t>Пункт первой </a:t>
            </a:r>
            <a:endParaRPr lang="en-US" sz="1400"/>
          </a:p>
          <a:p>
            <a:pPr algn="ctr"/>
            <a:r>
              <a:rPr lang="ru-RU" sz="1400"/>
              <a:t>медицинской помощи</a:t>
            </a:r>
          </a:p>
        </p:txBody>
      </p:sp>
      <p:sp>
        <p:nvSpPr>
          <p:cNvPr id="17416" name="Прямоугольник 8"/>
          <p:cNvSpPr>
            <a:spLocks noChangeArrowheads="1"/>
          </p:cNvSpPr>
          <p:nvPr/>
        </p:nvSpPr>
        <p:spPr bwMode="auto">
          <a:xfrm>
            <a:off x="2357438" y="2428875"/>
            <a:ext cx="10080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400"/>
              <a:t>Больница</a:t>
            </a:r>
          </a:p>
        </p:txBody>
      </p:sp>
      <p:sp>
        <p:nvSpPr>
          <p:cNvPr id="17417" name="Прямоугольник 9"/>
          <p:cNvSpPr>
            <a:spLocks noChangeArrowheads="1"/>
          </p:cNvSpPr>
          <p:nvPr/>
        </p:nvSpPr>
        <p:spPr bwMode="auto">
          <a:xfrm>
            <a:off x="4000500" y="2428875"/>
            <a:ext cx="13922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400"/>
              <a:t>Пункт питания</a:t>
            </a:r>
          </a:p>
        </p:txBody>
      </p:sp>
      <p:sp>
        <p:nvSpPr>
          <p:cNvPr id="17418" name="Прямоугольник 10"/>
          <p:cNvSpPr>
            <a:spLocks noChangeArrowheads="1"/>
          </p:cNvSpPr>
          <p:nvPr/>
        </p:nvSpPr>
        <p:spPr bwMode="auto">
          <a:xfrm>
            <a:off x="5786438" y="2428875"/>
            <a:ext cx="16811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400"/>
              <a:t>Автозаправочная </a:t>
            </a:r>
            <a:endParaRPr lang="en-US" sz="1400"/>
          </a:p>
          <a:p>
            <a:pPr algn="ctr"/>
            <a:r>
              <a:rPr lang="ru-RU" sz="1400"/>
              <a:t>станция</a:t>
            </a:r>
          </a:p>
        </p:txBody>
      </p:sp>
      <p:pic>
        <p:nvPicPr>
          <p:cNvPr id="2" name="Picture 7" descr="C:\Users\User\Desktop\ЦОР 2010Г\материал\Graphic006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7188" y="3643313"/>
            <a:ext cx="1214437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9" name="Picture 8" descr="C:\Users\User\Desktop\ЦОР 2010Г\материал\Graphic014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214563" y="3643313"/>
            <a:ext cx="1214437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0" name="Picture 9" descr="C:\Users\User\Desktop\ЦОР 2010Г\материал\Graphic016.gif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071938" y="3643313"/>
            <a:ext cx="1214437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1" name="Picture 10" descr="C:\Users\User\Desktop\ЦОР 2010Г\материал\Graphic004.gif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929313" y="3643313"/>
            <a:ext cx="1214437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23" name="Прямоугольник 15"/>
          <p:cNvSpPr>
            <a:spLocks noChangeArrowheads="1"/>
          </p:cNvSpPr>
          <p:nvPr/>
        </p:nvSpPr>
        <p:spPr bwMode="auto">
          <a:xfrm>
            <a:off x="5286375" y="5643563"/>
            <a:ext cx="2643188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/>
              <a:t>Техническое</a:t>
            </a:r>
            <a:endParaRPr lang="en-US" sz="1400"/>
          </a:p>
          <a:p>
            <a:pPr algn="ctr"/>
            <a:r>
              <a:rPr lang="ru-RU" sz="1400"/>
              <a:t> обслуживание</a:t>
            </a:r>
            <a:endParaRPr lang="en-US" sz="1400"/>
          </a:p>
          <a:p>
            <a:pPr algn="ctr"/>
            <a:r>
              <a:rPr lang="ru-RU" sz="1400"/>
              <a:t> автомобилей</a:t>
            </a:r>
          </a:p>
        </p:txBody>
      </p:sp>
      <p:sp>
        <p:nvSpPr>
          <p:cNvPr id="17424" name="Прямоугольник 16"/>
          <p:cNvSpPr>
            <a:spLocks noChangeArrowheads="1"/>
          </p:cNvSpPr>
          <p:nvPr/>
        </p:nvSpPr>
        <p:spPr bwMode="auto">
          <a:xfrm>
            <a:off x="571500" y="5715000"/>
            <a:ext cx="9271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/>
              <a:t>Телефон</a:t>
            </a:r>
          </a:p>
        </p:txBody>
      </p:sp>
      <p:sp>
        <p:nvSpPr>
          <p:cNvPr id="17425" name="Прямоугольник 17"/>
          <p:cNvSpPr>
            <a:spLocks noChangeArrowheads="1"/>
          </p:cNvSpPr>
          <p:nvPr/>
        </p:nvSpPr>
        <p:spPr bwMode="auto">
          <a:xfrm>
            <a:off x="4000500" y="5715000"/>
            <a:ext cx="1346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/>
              <a:t>Место отдыха</a:t>
            </a:r>
          </a:p>
        </p:txBody>
      </p:sp>
      <p:sp>
        <p:nvSpPr>
          <p:cNvPr id="17426" name="Прямоугольник 18"/>
          <p:cNvSpPr>
            <a:spLocks noChangeArrowheads="1"/>
          </p:cNvSpPr>
          <p:nvPr/>
        </p:nvSpPr>
        <p:spPr bwMode="auto">
          <a:xfrm>
            <a:off x="2357438" y="5715000"/>
            <a:ext cx="10445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400"/>
              <a:t>Гостиница</a:t>
            </a:r>
          </a:p>
        </p:txBody>
      </p:sp>
      <p:pic>
        <p:nvPicPr>
          <p:cNvPr id="17427" name="Picture 38" descr="F:\ОФОРМИТЕЛЬСКАЯ\значки\ff962c65118d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143875" y="5643563"/>
            <a:ext cx="785813" cy="1011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8" name="Picture 3" descr="C:\Users\User\Desktop\ЦОР 2010Г\1-222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983538" y="142875"/>
            <a:ext cx="1160462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9" name="Picture 37" descr="C:\Users\User\Desktop\ЦОР 2010Г\1-1.png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8215313" y="4286250"/>
            <a:ext cx="5715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5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2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7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17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http://www.deti-66.ru/ Мастер презентаций</a:t>
            </a:r>
          </a:p>
        </p:txBody>
      </p:sp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8188" y="7143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2" descr="C:\Users\User\Desktop\ЦОР 2010Г\777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313" y="2643188"/>
            <a:ext cx="7500937" cy="89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38" descr="F:\ОФОРМИТЕЛЬСКАЯ\значки\ff962c65118d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43875" y="5643563"/>
            <a:ext cx="785813" cy="1011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3" descr="C:\Users\User\Desktop\ЦОР 2010Г\1-222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983538" y="142875"/>
            <a:ext cx="1160462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37" descr="C:\Users\User\Desktop\ЦОР 2010Г\1-1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143875" y="4286250"/>
            <a:ext cx="642938" cy="62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3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http://www.deti-66.ru/ Мастер презентаций</a:t>
            </a:r>
          </a:p>
        </p:txBody>
      </p:sp>
      <p:pic>
        <p:nvPicPr>
          <p:cNvPr id="19458" name="Picture 6" descr="C:\Users\User\Desktop\ЦОР 2010Г\игрнотшл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0" y="571500"/>
            <a:ext cx="1000125" cy="108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4" descr="C:\Users\User\Desktop\ЦОР 2010Г\444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75" y="785813"/>
            <a:ext cx="1571625" cy="228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5" descr="C:\Users\User\Desktop\ЦОР 2010Г\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57875" y="1071563"/>
            <a:ext cx="1547813" cy="225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5" descr="C:\Users\User\Desktop\ЦОР 2010Г\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-2655323">
            <a:off x="644525" y="3925888"/>
            <a:ext cx="979488" cy="142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4" descr="C:\Users\User\Desktop\ЦОР 2010Г\4444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00813" y="4214813"/>
            <a:ext cx="879475" cy="127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7" descr="C:\Users\User\Desktop\ЦОР 2010Г\ячвсампр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001000" y="1714500"/>
            <a:ext cx="990600" cy="107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Picture 8" descr="C:\Users\User\Desktop\ЦОР 2010Г\яыцчвсампир.png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001000" y="2786063"/>
            <a:ext cx="1000125" cy="108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5" name="Picture 37" descr="C:\Users\User\Desktop\ЦОР 2010Г\1-1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215313" y="6072188"/>
            <a:ext cx="571500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6" name="Picture 5" descr="F:\!CKAЧKA!\9b0a7a3fa41e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785938" y="1571625"/>
            <a:ext cx="4643437" cy="464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http://www.deti-66.ru/ Мастер презентаций</a:t>
            </a:r>
          </a:p>
        </p:txBody>
      </p:sp>
      <p:pic>
        <p:nvPicPr>
          <p:cNvPr id="20482" name="Picture 6" descr="F:\!CKAЧKA!\36ab5721714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1285875"/>
            <a:ext cx="5084763" cy="508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8" descr="C:\Users\User\Desktop\ЦОР 2010Г\ротшпладм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85938" y="-214313"/>
            <a:ext cx="7699375" cy="2578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37" descr="C:\Users\User\Desktop\ЦОР 2010Г\1-1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15313" y="6072188"/>
            <a:ext cx="571500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http://www.deti-66.ru/ Мастер презентаций</a:t>
            </a:r>
          </a:p>
        </p:txBody>
      </p:sp>
      <p:pic>
        <p:nvPicPr>
          <p:cNvPr id="13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50" y="9286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11" descr="C:\Users\User\Desktop\ЦОР 2010Г\мен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2071688" cy="276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12" descr="C:\Users\User\Desktop\ЦОР 2010Г\11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72063" y="2000250"/>
            <a:ext cx="4071937" cy="68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13" descr="C:\Users\User\Desktop\ЦОР 2010Г\22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57813" y="3071813"/>
            <a:ext cx="3983037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10" descr="C:\Users\User\Desktop\ЦОР 2010Г\111.png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357813" y="4714875"/>
            <a:ext cx="271462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11" descr="C:\Users\User\Desktop\ЦОР 2010Г\222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14375" y="3500438"/>
            <a:ext cx="3500438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12" descr="C:\Users\User\Desktop\ЦОР 2010Г\333.pn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357313" y="2500313"/>
            <a:ext cx="3429000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13" descr="C:\Users\User\Desktop\ЦОР 2010Г\555.png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4357688" y="4000500"/>
            <a:ext cx="428625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14" descr="C:\Users\User\Desktop\ЦОР 2010Г\666.png">
            <a:hlinkClick r:id="rId18" action="ppaction://hlinksldjump"/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0" y="4643438"/>
            <a:ext cx="385762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" name="Picture 15" descr="C:\Users\User\Desktop\ЦОР 2010Г\777.png">
            <a:hlinkClick r:id="rId20" action="ppaction://hlinksldjump"/>
          </p:cNvPr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1928813" y="5786438"/>
            <a:ext cx="5857875" cy="71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7" name="Picture 17" descr="F:\ОФОРМИТЕЛЬСКАЯ\значки\sawaw.png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1571625" y="0"/>
            <a:ext cx="6072188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Прямоугольник 17"/>
          <p:cNvSpPr/>
          <p:nvPr/>
        </p:nvSpPr>
        <p:spPr>
          <a:xfrm>
            <a:off x="2500313" y="214313"/>
            <a:ext cx="4572000" cy="10715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kern="10" dirty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latin typeface="Book Antiqua" pitchFamily="18" charset="0"/>
                <a:cs typeface="Arial"/>
              </a:rPr>
              <a:t>ДОРОЖНЫЙ ЗНАК -</a:t>
            </a:r>
          </a:p>
          <a:p>
            <a:pPr algn="just">
              <a:defRPr/>
            </a:pPr>
            <a:r>
              <a:rPr lang="ru-RU" sz="1400" kern="10" dirty="0">
                <a:ln w="9525">
                  <a:noFill/>
                  <a:round/>
                  <a:headEnd/>
                  <a:tailEnd/>
                </a:ln>
                <a:solidFill>
                  <a:schemeClr val="tx1"/>
                </a:solidFill>
                <a:latin typeface="Book Antiqua" pitchFamily="18" charset="0"/>
                <a:cs typeface="Arial"/>
              </a:rPr>
              <a:t>табличка со схематическим рисунком, </a:t>
            </a:r>
          </a:p>
          <a:p>
            <a:pPr algn="just">
              <a:defRPr/>
            </a:pPr>
            <a:r>
              <a:rPr lang="ru-RU" sz="1400" dirty="0">
                <a:solidFill>
                  <a:schemeClr val="tx1"/>
                </a:solidFill>
                <a:latin typeface="Book Antiqua" pitchFamily="18" charset="0"/>
              </a:rPr>
              <a:t>устанавливаемый у дороги для сообщения определённой информации участникам дорожного     движения.</a:t>
            </a:r>
            <a:endParaRPr lang="ru-RU" sz="1400" kern="10" dirty="0">
              <a:solidFill>
                <a:schemeClr val="tx1"/>
              </a:solidFill>
              <a:latin typeface="Book Antiqua" pitchFamily="18" charset="0"/>
              <a:cs typeface="Arial"/>
            </a:endParaRPr>
          </a:p>
        </p:txBody>
      </p:sp>
      <p:pic>
        <p:nvPicPr>
          <p:cNvPr id="3086" name="Picture 38" descr="F:\ОФОРМИТЕЛЬСКАЯ\значки\ff962c65118d.png">
            <a:hlinkClick r:id="rId23" action="ppaction://hlinksldjump"/>
          </p:cNvPr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8143875" y="5643563"/>
            <a:ext cx="785813" cy="1011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93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2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24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26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http://www.deti-66.ru/ Мастер презентаций</a:t>
            </a:r>
          </a:p>
        </p:txBody>
      </p:sp>
      <p:pic>
        <p:nvPicPr>
          <p:cNvPr id="21506" name="Picture 3" descr="C:\Users\User\Desktop\ЦОР 2010Г\материал\0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1225" y="2054225"/>
            <a:ext cx="1260475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1507" name="Группа 20"/>
          <p:cNvGrpSpPr>
            <a:grpSpLocks/>
          </p:cNvGrpSpPr>
          <p:nvPr/>
        </p:nvGrpSpPr>
        <p:grpSpPr bwMode="auto">
          <a:xfrm>
            <a:off x="3214688" y="1928813"/>
            <a:ext cx="1714500" cy="1531937"/>
            <a:chOff x="3143240" y="2357430"/>
            <a:chExt cx="1714512" cy="1531630"/>
          </a:xfrm>
        </p:grpSpPr>
        <p:sp>
          <p:nvSpPr>
            <p:cNvPr id="20" name="Равнобедренный треугольник 19"/>
            <p:cNvSpPr/>
            <p:nvPr/>
          </p:nvSpPr>
          <p:spPr>
            <a:xfrm>
              <a:off x="3286116" y="2500276"/>
              <a:ext cx="1500197" cy="1285617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21525" name="Picture 4" descr="C:\Users\User\Desktop\ЦОР 2010Г\материал\prioriteta_006_big.gif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10800000">
              <a:off x="3143240" y="2357430"/>
              <a:ext cx="1714512" cy="15316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1508" name="Группа 18"/>
          <p:cNvGrpSpPr>
            <a:grpSpLocks/>
          </p:cNvGrpSpPr>
          <p:nvPr/>
        </p:nvGrpSpPr>
        <p:grpSpPr bwMode="auto">
          <a:xfrm>
            <a:off x="5572125" y="2071688"/>
            <a:ext cx="1714500" cy="1714500"/>
            <a:chOff x="5643570" y="2357430"/>
            <a:chExt cx="1714492" cy="1714492"/>
          </a:xfrm>
        </p:grpSpPr>
        <p:sp>
          <p:nvSpPr>
            <p:cNvPr id="18" name="Овал 17"/>
            <p:cNvSpPr/>
            <p:nvPr/>
          </p:nvSpPr>
          <p:spPr>
            <a:xfrm>
              <a:off x="5786444" y="2571741"/>
              <a:ext cx="1428743" cy="1357307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21523" name="Picture 5" descr="C:\Users\User\Desktop\ЦОР 2010Г\материал\zapreshaychie_002_big.gif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643570" y="2357430"/>
              <a:ext cx="1714492" cy="17144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1509" name="Picture 6" descr="C:\Users\User\Desktop\ЦОР 2010Г\материал\003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3" y="4429125"/>
            <a:ext cx="157162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7" descr="C:\Users\User\Desktop\ЦОР 2010Г\материал\004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57563" y="4572000"/>
            <a:ext cx="1547812" cy="154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1" name="Picture 8" descr="C:\Users\User\Desktop\ЦОР 2010Г\материал\005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15000" y="4714875"/>
            <a:ext cx="1500188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8" name="Picture 9" descr="C:\Users\User\Desktop\ЦОР 2010Г\материал\006.pn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43875" y="1214438"/>
            <a:ext cx="785813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9" name="Picture 10" descr="C:\Users\User\Desktop\ЦОР 2010Г\материал\007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29563" y="3429000"/>
            <a:ext cx="1096962" cy="100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1" name="Picture 11" descr="C:\Users\User\Desktop\ЦОР 2010Г\материал\008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929563" y="2214563"/>
            <a:ext cx="958850" cy="120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2" name="Picture 12" descr="C:\Users\User\Desktop\ЦОР 2010Г\материал\009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848600" y="214313"/>
            <a:ext cx="1295400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3" name="Picture 13" descr="C:\Users\User\Desktop\ЦОР 2010Г\материал\010.png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29563" y="4643438"/>
            <a:ext cx="993775" cy="79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Прямоугольник 22"/>
          <p:cNvSpPr/>
          <p:nvPr/>
        </p:nvSpPr>
        <p:spPr>
          <a:xfrm>
            <a:off x="0" y="500063"/>
            <a:ext cx="7715250" cy="9286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b="1" i="1" dirty="0">
                <a:solidFill>
                  <a:schemeClr val="tx1"/>
                </a:solidFill>
              </a:rPr>
              <a:t>Просмотри внимательно!</a:t>
            </a:r>
          </a:p>
          <a:p>
            <a:pPr>
              <a:defRPr/>
            </a:pPr>
            <a:r>
              <a:rPr lang="ru-RU" sz="1400" dirty="0">
                <a:solidFill>
                  <a:schemeClr val="tx1"/>
                </a:solidFill>
              </a:rPr>
              <a:t>Расставь картинки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ru-RU" sz="1400" dirty="0">
                <a:solidFill>
                  <a:schemeClr val="tx1"/>
                </a:solidFill>
              </a:rPr>
              <a:t>находящиеся в правой стороне в соответствующие знаки дорожного движения. </a:t>
            </a:r>
          </a:p>
        </p:txBody>
      </p:sp>
      <p:sp>
        <p:nvSpPr>
          <p:cNvPr id="20495" name="Прямоугольник 9"/>
          <p:cNvSpPr>
            <a:spLocks noChangeArrowheads="1"/>
          </p:cNvSpPr>
          <p:nvPr/>
        </p:nvSpPr>
        <p:spPr bwMode="auto">
          <a:xfrm>
            <a:off x="1928813" y="142875"/>
            <a:ext cx="42862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>
                <a:latin typeface="Book Antiqua" pitchFamily="18" charset="0"/>
              </a:rPr>
              <a:t>«СОСТАВЬ ДОРОЖНЫЙ ЗНАК»</a:t>
            </a:r>
          </a:p>
        </p:txBody>
      </p:sp>
      <p:pic>
        <p:nvPicPr>
          <p:cNvPr id="21519" name="Picture 37" descr="C:\Users\User\Desktop\ЦОР 2010Г\1-1.png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215313" y="6072188"/>
            <a:ext cx="571500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Прямоугольник 21"/>
          <p:cNvSpPr/>
          <p:nvPr/>
        </p:nvSpPr>
        <p:spPr>
          <a:xfrm>
            <a:off x="714375" y="0"/>
            <a:ext cx="6786563" cy="12144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Давайте проверим, а правильно ли вы расположили картинки</a:t>
            </a:r>
          </a:p>
        </p:txBody>
      </p:sp>
      <p:pic>
        <p:nvPicPr>
          <p:cNvPr id="21521" name="Picture 2" descr="C:\Users\User\Desktop\ЦОР 2010Г\-3.png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8215313" y="5500688"/>
            <a:ext cx="5715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0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0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0"/>
                                        <p:tgtEl>
                                          <p:spTgt spid="204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4000"/>
                            </p:stCondLst>
                            <p:childTnLst>
                              <p:par>
                                <p:cTn id="3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43743E-6 L -0.75209 0.65279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6" y="3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6000"/>
                            </p:stCondLst>
                            <p:childTnLst>
                              <p:par>
                                <p:cTn id="3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3.67569E-6 L -0.76424 0.1647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2" y="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8000"/>
                            </p:stCondLst>
                            <p:childTnLst>
                              <p:par>
                                <p:cTn id="4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3.17372E-6 L -0.20695 0.38307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" y="1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0"/>
                            </p:stCondLst>
                            <p:childTnLst>
                              <p:par>
                                <p:cTn id="4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04811E-7 L -0.4743 0.23109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7" y="1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2000"/>
                            </p:stCondLst>
                            <p:childTnLst>
                              <p:par>
                                <p:cTn id="4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4.99422E-6 L -0.47674 -0.30858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204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8" y="-1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0495" grpId="0"/>
      <p:bldP spid="2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http://www.deti-66.ru/ Мастер презентаций</a:t>
            </a:r>
          </a:p>
        </p:txBody>
      </p:sp>
      <p:pic>
        <p:nvPicPr>
          <p:cNvPr id="22530" name="Picture 37" descr="C:\Users\User\Desktop\ЦОР 2010Г\1-1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 flipH="1" flipV="1">
            <a:off x="7929563" y="6143625"/>
            <a:ext cx="5715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33"/>
          <p:cNvGrpSpPr>
            <a:grpSpLocks/>
          </p:cNvGrpSpPr>
          <p:nvPr/>
        </p:nvGrpSpPr>
        <p:grpSpPr bwMode="auto">
          <a:xfrm>
            <a:off x="142875" y="2357438"/>
            <a:ext cx="2643188" cy="1928812"/>
            <a:chOff x="142844" y="2357430"/>
            <a:chExt cx="2643206" cy="1928826"/>
          </a:xfrm>
        </p:grpSpPr>
        <p:pic>
          <p:nvPicPr>
            <p:cNvPr id="22572" name="Picture 15" descr="C:\Users\User\Desktop\ЦОР 2010Г\материал\3-4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42844" y="2357430"/>
              <a:ext cx="2643206" cy="1928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73" name="Picture 12" descr="C:\Users\User\Desktop\ЦОР 2010Г\4444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357422" y="3071810"/>
              <a:ext cx="214314" cy="3119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Группа 38"/>
          <p:cNvGrpSpPr>
            <a:grpSpLocks/>
          </p:cNvGrpSpPr>
          <p:nvPr/>
        </p:nvGrpSpPr>
        <p:grpSpPr bwMode="auto">
          <a:xfrm>
            <a:off x="142875" y="142875"/>
            <a:ext cx="2643188" cy="1928813"/>
            <a:chOff x="142844" y="142852"/>
            <a:chExt cx="2643206" cy="1928826"/>
          </a:xfrm>
        </p:grpSpPr>
        <p:pic>
          <p:nvPicPr>
            <p:cNvPr id="22570" name="Picture 13" descr="C:\Users\User\Desktop\ЦОР 2010Г\материал\3-6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42844" y="142852"/>
              <a:ext cx="2643206" cy="1928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71" name="Picture 12" descr="C:\Users\User\Desktop\ЦОР 2010Г\4444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57158" y="714356"/>
              <a:ext cx="214314" cy="3119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" name="Группа 37"/>
          <p:cNvGrpSpPr>
            <a:grpSpLocks/>
          </p:cNvGrpSpPr>
          <p:nvPr/>
        </p:nvGrpSpPr>
        <p:grpSpPr bwMode="auto">
          <a:xfrm>
            <a:off x="3286125" y="142875"/>
            <a:ext cx="2643188" cy="1928813"/>
            <a:chOff x="3000364" y="142852"/>
            <a:chExt cx="2643206" cy="1928826"/>
          </a:xfrm>
        </p:grpSpPr>
        <p:pic>
          <p:nvPicPr>
            <p:cNvPr id="22568" name="Picture 14" descr="C:\Users\User\Desktop\ЦОР 2010Г\материал\3-3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000364" y="142852"/>
              <a:ext cx="2643206" cy="1928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69" name="Picture 12" descr="C:\Users\User\Desktop\ЦОР 2010Г\4444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286248" y="785794"/>
              <a:ext cx="214314" cy="3119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" name="Группа 32"/>
          <p:cNvGrpSpPr>
            <a:grpSpLocks/>
          </p:cNvGrpSpPr>
          <p:nvPr/>
        </p:nvGrpSpPr>
        <p:grpSpPr bwMode="auto">
          <a:xfrm>
            <a:off x="3286125" y="2357438"/>
            <a:ext cx="2643188" cy="1928812"/>
            <a:chOff x="214283" y="4572008"/>
            <a:chExt cx="2643205" cy="1928826"/>
          </a:xfrm>
        </p:grpSpPr>
        <p:pic>
          <p:nvPicPr>
            <p:cNvPr id="22566" name="Picture 20" descr="C:\Users\User\Desktop\ЦОР 2010Г\материал\30.p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14283" y="4572008"/>
              <a:ext cx="2643205" cy="1928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67" name="Picture 12" descr="C:\Users\User\Desktop\ЦОР 2010Г\4444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785918" y="4929198"/>
              <a:ext cx="214314" cy="3119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" name="Группа 34"/>
          <p:cNvGrpSpPr>
            <a:grpSpLocks/>
          </p:cNvGrpSpPr>
          <p:nvPr/>
        </p:nvGrpSpPr>
        <p:grpSpPr bwMode="auto">
          <a:xfrm>
            <a:off x="142875" y="4500563"/>
            <a:ext cx="2611438" cy="1928812"/>
            <a:chOff x="3000364" y="2357430"/>
            <a:chExt cx="2611438" cy="1928826"/>
          </a:xfrm>
        </p:grpSpPr>
        <p:pic>
          <p:nvPicPr>
            <p:cNvPr id="22564" name="Picture 17" descr="C:\Users\User\Desktop\ЦОР 2010Г\материал\3-7.pn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3000364" y="2357430"/>
              <a:ext cx="2611438" cy="1928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65" name="Picture 12" descr="C:\Users\User\Desktop\ЦОР 2010Г\4444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286380" y="3000372"/>
              <a:ext cx="214314" cy="3119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" name="Группа 36"/>
          <p:cNvGrpSpPr>
            <a:grpSpLocks/>
          </p:cNvGrpSpPr>
          <p:nvPr/>
        </p:nvGrpSpPr>
        <p:grpSpPr bwMode="auto">
          <a:xfrm>
            <a:off x="6357938" y="142875"/>
            <a:ext cx="2571750" cy="1928813"/>
            <a:chOff x="5786446" y="142852"/>
            <a:chExt cx="2571768" cy="1928826"/>
          </a:xfrm>
        </p:grpSpPr>
        <p:pic>
          <p:nvPicPr>
            <p:cNvPr id="22562" name="Picture 18" descr="C:\Users\User\Desktop\ЦОР 2010Г\материал\1.png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5786446" y="142852"/>
              <a:ext cx="2571768" cy="1928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63" name="Picture 12" descr="C:\Users\User\Desktop\ЦОР 2010Г\4444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500826" y="500042"/>
              <a:ext cx="214314" cy="3119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8" name="Группа 31"/>
          <p:cNvGrpSpPr>
            <a:grpSpLocks/>
          </p:cNvGrpSpPr>
          <p:nvPr/>
        </p:nvGrpSpPr>
        <p:grpSpPr bwMode="auto">
          <a:xfrm>
            <a:off x="3214688" y="4500563"/>
            <a:ext cx="2643187" cy="1928812"/>
            <a:chOff x="3000364" y="4572008"/>
            <a:chExt cx="2643206" cy="1928826"/>
          </a:xfrm>
        </p:grpSpPr>
        <p:pic>
          <p:nvPicPr>
            <p:cNvPr id="22560" name="Picture 16" descr="C:\Users\User\Desktop\ЦОР 2010Г\материал\3-2.png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3000364" y="4572008"/>
              <a:ext cx="2643206" cy="1928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61" name="Picture 12" descr="C:\Users\User\Desktop\ЦОР 2010Г\4444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214810" y="5000636"/>
              <a:ext cx="214314" cy="3119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2538" name="Picture 5" descr="C:\Users\User\Desktop\ЦОР 2010Г\материал\ukazateli_032_big.gif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143625" y="2357438"/>
            <a:ext cx="769938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9" name="Picture 6" descr="C:\Users\User\Desktop\ЦОР 2010Г\материал\Graphic002.gif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215313" y="2357438"/>
            <a:ext cx="714375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Группа 25"/>
          <p:cNvGrpSpPr>
            <a:grpSpLocks/>
          </p:cNvGrpSpPr>
          <p:nvPr/>
        </p:nvGrpSpPr>
        <p:grpSpPr bwMode="auto">
          <a:xfrm>
            <a:off x="8143875" y="5143500"/>
            <a:ext cx="773113" cy="727075"/>
            <a:chOff x="5857884" y="3857628"/>
            <a:chExt cx="1500198" cy="1500198"/>
          </a:xfrm>
        </p:grpSpPr>
        <p:pic>
          <p:nvPicPr>
            <p:cNvPr id="22558" name="Picture 8" descr="C:\Users\User\Desktop\ЦОР 2010Г\материал\005.png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5857884" y="3857628"/>
              <a:ext cx="1500198" cy="15001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59" name="Picture 11" descr="C:\Users\User\Desktop\ЦОР 2010Г\материал\008.png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6143636" y="4000504"/>
              <a:ext cx="958915" cy="12054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2541" name="Picture 5" descr="C:\Users\User\Desktop\ЦОР 2010Г\материал\Graphic017.gif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8215313" y="3643313"/>
            <a:ext cx="714375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" name="Группа 24"/>
          <p:cNvGrpSpPr>
            <a:grpSpLocks/>
          </p:cNvGrpSpPr>
          <p:nvPr/>
        </p:nvGrpSpPr>
        <p:grpSpPr bwMode="auto">
          <a:xfrm>
            <a:off x="6215063" y="4000500"/>
            <a:ext cx="785812" cy="785813"/>
            <a:chOff x="3643306" y="4214818"/>
            <a:chExt cx="1571636" cy="1571636"/>
          </a:xfrm>
        </p:grpSpPr>
        <p:sp>
          <p:nvSpPr>
            <p:cNvPr id="47" name="Овал 46"/>
            <p:cNvSpPr/>
            <p:nvPr/>
          </p:nvSpPr>
          <p:spPr>
            <a:xfrm>
              <a:off x="3716331" y="4284668"/>
              <a:ext cx="1428761" cy="1428759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22557" name="Picture 7" descr="C:\Users\User\Desktop\ЦОР 2010Г\материал\predpisivaychie_011_big.gif"/>
            <p:cNvPicPr>
              <a:picLocks noChangeAspect="1" noChangeArrowheads="1"/>
            </p:cNvPicPr>
            <p:nvPr/>
          </p:nvPicPr>
          <p:blipFill>
            <a:blip r:embed="rId1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643306" y="4214818"/>
              <a:ext cx="1571636" cy="1571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1" name="Группа 21"/>
          <p:cNvGrpSpPr>
            <a:grpSpLocks/>
          </p:cNvGrpSpPr>
          <p:nvPr/>
        </p:nvGrpSpPr>
        <p:grpSpPr bwMode="auto">
          <a:xfrm>
            <a:off x="7072313" y="2643188"/>
            <a:ext cx="928687" cy="819150"/>
            <a:chOff x="3214678" y="4071942"/>
            <a:chExt cx="2857500" cy="2533650"/>
          </a:xfrm>
        </p:grpSpPr>
        <p:sp>
          <p:nvSpPr>
            <p:cNvPr id="50" name="Равнобедренный треугольник 49"/>
            <p:cNvSpPr/>
            <p:nvPr/>
          </p:nvSpPr>
          <p:spPr>
            <a:xfrm>
              <a:off x="3429601" y="4145593"/>
              <a:ext cx="2427654" cy="2283233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22555" name="Picture 16" descr="C:\Users\User\Desktop\ЦОР 2010Г\материал\preduprejdaychie_031_big.gif"/>
            <p:cNvPicPr>
              <a:picLocks noChangeAspect="1" noChangeArrowheads="1"/>
            </p:cNvPicPr>
            <p:nvPr/>
          </p:nvPicPr>
          <p:blipFill>
            <a:blip r:embed="rId1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214678" y="4071942"/>
              <a:ext cx="2857500" cy="2533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2" name="Группа 15"/>
          <p:cNvGrpSpPr>
            <a:grpSpLocks/>
          </p:cNvGrpSpPr>
          <p:nvPr/>
        </p:nvGrpSpPr>
        <p:grpSpPr bwMode="auto">
          <a:xfrm>
            <a:off x="6072188" y="5000625"/>
            <a:ext cx="1000125" cy="857250"/>
            <a:chOff x="4572000" y="3571876"/>
            <a:chExt cx="2857500" cy="2533650"/>
          </a:xfrm>
        </p:grpSpPr>
        <p:sp>
          <p:nvSpPr>
            <p:cNvPr id="53" name="Равнобедренный треугольник 52"/>
            <p:cNvSpPr/>
            <p:nvPr/>
          </p:nvSpPr>
          <p:spPr>
            <a:xfrm>
              <a:off x="4785177" y="3642257"/>
              <a:ext cx="2431143" cy="2284975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22553" name="Picture 11" descr="C:\Users\User\Desktop\ЦОР 2010Г\материал\preduprejdaychie_030_big.gif"/>
            <p:cNvPicPr>
              <a:picLocks noChangeAspect="1" noChangeArrowheads="1"/>
            </p:cNvPicPr>
            <p:nvPr/>
          </p:nvPicPr>
          <p:blipFill>
            <a:blip r:embed="rId1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0" y="3571876"/>
              <a:ext cx="2857500" cy="2533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2545" name="Picture 5" descr="C:\Users\User\Desktop\ЦОР 2010Г\материал\informacionie_007_big.gif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7215188" y="4000500"/>
            <a:ext cx="7143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" name="Группа 23"/>
          <p:cNvGrpSpPr>
            <a:grpSpLocks/>
          </p:cNvGrpSpPr>
          <p:nvPr/>
        </p:nvGrpSpPr>
        <p:grpSpPr bwMode="auto">
          <a:xfrm>
            <a:off x="7143750" y="5000625"/>
            <a:ext cx="857250" cy="785813"/>
            <a:chOff x="428596" y="3857628"/>
            <a:chExt cx="1571636" cy="1571636"/>
          </a:xfrm>
        </p:grpSpPr>
        <p:pic>
          <p:nvPicPr>
            <p:cNvPr id="22550" name="Picture 6" descr="C:\Users\User\Desktop\ЦОР 2010Г\материал\003.png"/>
            <p:cNvPicPr>
              <a:picLocks noChangeAspect="1" noChangeArrowheads="1"/>
            </p:cNvPicPr>
            <p:nvPr/>
          </p:nvPicPr>
          <p:blipFill>
            <a:blip r:embed="rId2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28596" y="3857628"/>
              <a:ext cx="1571636" cy="1571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51" name="Picture 12" descr="C:\Users\User\Desktop\ЦОР 2010Г\материал\009.png"/>
            <p:cNvPicPr>
              <a:picLocks noChangeAspect="1" noChangeArrowheads="1"/>
            </p:cNvPicPr>
            <p:nvPr/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571472" y="4143380"/>
              <a:ext cx="1295429" cy="1072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4" name="Прямоугольник 43"/>
          <p:cNvSpPr/>
          <p:nvPr/>
        </p:nvSpPr>
        <p:spPr>
          <a:xfrm>
            <a:off x="1285875" y="0"/>
            <a:ext cx="6072188" cy="3714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Посмотри внимательно на картинки и</a:t>
            </a:r>
          </a:p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поставь  подходящий знак дорожного движения.</a:t>
            </a:r>
          </a:p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Будь внимателен!</a:t>
            </a:r>
            <a:r>
              <a:rPr lang="ru-RU" dirty="0">
                <a:solidFill>
                  <a:schemeClr val="tx1"/>
                </a:solidFill>
              </a:rPr>
              <a:t>   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6143625" y="2357438"/>
            <a:ext cx="2714625" cy="3714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Расставили?  А давайте-ка</a:t>
            </a:r>
          </a:p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посмотрим, а правильно ли вы расставили дорожные знаки!!!   </a:t>
            </a:r>
          </a:p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2549" name="Picture 2" descr="C:\Users\User\Desktop\ЦОР 2010Г\-3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8572500" y="6143625"/>
            <a:ext cx="5715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xit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4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6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8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2000"/>
                            </p:stCondLst>
                            <p:childTnLst>
                              <p:par>
                                <p:cTn id="57" presetID="10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4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80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22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0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20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22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40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60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80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00"/>
                            </p:stCondLst>
                            <p:childTnLst>
                              <p:par>
                                <p:cTn id="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22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2000"/>
                            </p:stCondLst>
                            <p:childTnLst>
                              <p:par>
                                <p:cTn id="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4000"/>
                            </p:stCondLst>
                            <p:childTnLst>
                              <p:par>
                                <p:cTn id="97" presetID="64" presetClass="path" presetSubtype="0" accel="50000" decel="5000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0 3.54384E-6 L -0.6658 -0.50798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225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3" y="-2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66000"/>
                            </p:stCondLst>
                            <p:childTnLst>
                              <p:par>
                                <p:cTn id="10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0093E-6 L -0.52725 -0.70159 " pathEditMode="relative" rAng="0" ptsTypes="AA">
                                      <p:cBhvr>
                                        <p:cTn id="10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4" y="-3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68000"/>
                            </p:stCondLst>
                            <p:childTnLst>
                              <p:par>
                                <p:cTn id="10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021 0.00208 L 0.03021 -0.33102 " pathEditMode="relative" rAng="0" ptsTypes="AA">
                                      <p:cBhvr>
                                        <p:cTn id="104" dur="20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70000"/>
                            </p:stCondLst>
                            <p:childTnLst>
                              <p:par>
                                <p:cTn id="10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4.76984E-6 L -0.64774 -0.21397 " pathEditMode="relative" rAng="0" ptsTypes="AA">
                                      <p:cBhvr>
                                        <p:cTn id="10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4" y="-1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72000"/>
                            </p:stCondLst>
                            <p:childTnLst>
                              <p:par>
                                <p:cTn id="10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2.08189E-8 L -0.41076 -0.01874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" y="-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74000"/>
                            </p:stCondLst>
                            <p:childTnLst>
                              <p:par>
                                <p:cTn id="11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42586E-6 L -0.87066 0.28799 " pathEditMode="relative" rAng="0" ptsTypes="AA">
                                      <p:cBhvr>
                                        <p:cTn id="113" dur="2000" fill="hold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5" y="1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76000"/>
                            </p:stCondLst>
                            <p:childTnLst>
                              <p:par>
                                <p:cTn id="11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01064 L -0.23369 0.08512 " pathEditMode="relative" rAng="0" ptsTypes="AA">
                                      <p:cBhvr>
                                        <p:cTn id="116" dur="2000" fill="hold"/>
                                        <p:tgtEl>
                                          <p:spTgt spid="225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" y="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build="allAtOnce"/>
      <p:bldP spid="45" grpId="0"/>
      <p:bldP spid="45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http://www.deti-66.ru/ Мастер презентаций</a:t>
            </a:r>
          </a:p>
        </p:txBody>
      </p:sp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0" y="0"/>
            <a:ext cx="7643813" cy="131445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4000" b="1" dirty="0">
                <a:solidFill>
                  <a:srgbClr val="0000FF"/>
                </a:solidFill>
                <a:latin typeface="Comic Sans MS" pitchFamily="66" charset="0"/>
                <a:ea typeface="+mj-ea"/>
                <a:cs typeface="+mj-cs"/>
              </a:rPr>
              <a:t>Что за знак спрятался в стихах…</a:t>
            </a:r>
          </a:p>
        </p:txBody>
      </p:sp>
      <p:sp>
        <p:nvSpPr>
          <p:cNvPr id="23555" name="Прямоугольник 2"/>
          <p:cNvSpPr>
            <a:spLocks noChangeArrowheads="1"/>
          </p:cNvSpPr>
          <p:nvPr/>
        </p:nvSpPr>
        <p:spPr bwMode="auto">
          <a:xfrm>
            <a:off x="214313" y="1500188"/>
            <a:ext cx="3071812" cy="129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02060"/>
                </a:solidFill>
              </a:rPr>
              <a:t>Ты, шофер, не торопись,</a:t>
            </a:r>
            <a:br>
              <a:rPr lang="ru-RU" sz="1400" b="1">
                <a:solidFill>
                  <a:srgbClr val="002060"/>
                </a:solidFill>
              </a:rPr>
            </a:br>
            <a:r>
              <a:rPr lang="ru-RU" sz="1400" b="1">
                <a:solidFill>
                  <a:srgbClr val="002060"/>
                </a:solidFill>
              </a:rPr>
              <a:t>Видишь знак, остановись!</a:t>
            </a:r>
            <a:br>
              <a:rPr lang="ru-RU" sz="1400" b="1">
                <a:solidFill>
                  <a:srgbClr val="002060"/>
                </a:solidFill>
              </a:rPr>
            </a:br>
            <a:r>
              <a:rPr lang="ru-RU" sz="1400" b="1">
                <a:solidFill>
                  <a:srgbClr val="002060"/>
                </a:solidFill>
              </a:rPr>
              <a:t>Прежде чем продолжить путь,</a:t>
            </a:r>
            <a:br>
              <a:rPr lang="ru-RU" sz="1400" b="1">
                <a:solidFill>
                  <a:srgbClr val="002060"/>
                </a:solidFill>
              </a:rPr>
            </a:br>
            <a:r>
              <a:rPr lang="ru-RU" sz="1400" b="1">
                <a:solidFill>
                  <a:srgbClr val="002060"/>
                </a:solidFill>
              </a:rPr>
              <a:t>Осмотреться не забудь</a:t>
            </a:r>
            <a:r>
              <a:rPr lang="ru-RU" b="1">
                <a:solidFill>
                  <a:srgbClr val="002060"/>
                </a:solidFill>
              </a:rPr>
              <a:t>.</a:t>
            </a:r>
            <a:r>
              <a:rPr lang="ru-RU">
                <a:solidFill>
                  <a:srgbClr val="002060"/>
                </a:solidFill>
              </a:rPr>
              <a:t/>
            </a:r>
            <a:br>
              <a:rPr lang="ru-RU">
                <a:solidFill>
                  <a:srgbClr val="002060"/>
                </a:solidFill>
              </a:rPr>
            </a:br>
            <a:endParaRPr lang="ru-RU">
              <a:solidFill>
                <a:srgbClr val="002060"/>
              </a:solidFill>
            </a:endParaRPr>
          </a:p>
        </p:txBody>
      </p:sp>
      <p:sp>
        <p:nvSpPr>
          <p:cNvPr id="23556" name="Прямоугольник 3"/>
          <p:cNvSpPr>
            <a:spLocks noChangeArrowheads="1"/>
          </p:cNvSpPr>
          <p:nvPr/>
        </p:nvSpPr>
        <p:spPr bwMode="auto">
          <a:xfrm>
            <a:off x="4357688" y="1428750"/>
            <a:ext cx="2500312" cy="116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>
                <a:solidFill>
                  <a:srgbClr val="002060"/>
                </a:solidFill>
              </a:rPr>
              <a:t>Чтоб тебе помочь</a:t>
            </a:r>
            <a:br>
              <a:rPr lang="ru-RU" sz="1400">
                <a:solidFill>
                  <a:srgbClr val="002060"/>
                </a:solidFill>
              </a:rPr>
            </a:br>
            <a:r>
              <a:rPr lang="ru-RU" sz="1400">
                <a:solidFill>
                  <a:srgbClr val="002060"/>
                </a:solidFill>
              </a:rPr>
              <a:t>Путь пройти опасный,</a:t>
            </a:r>
            <a:br>
              <a:rPr lang="ru-RU" sz="1400">
                <a:solidFill>
                  <a:srgbClr val="002060"/>
                </a:solidFill>
              </a:rPr>
            </a:br>
            <a:r>
              <a:rPr lang="ru-RU" sz="1400">
                <a:solidFill>
                  <a:srgbClr val="002060"/>
                </a:solidFill>
              </a:rPr>
              <a:t>Говорим и день и ночь,</a:t>
            </a:r>
            <a:br>
              <a:rPr lang="ru-RU" sz="1400">
                <a:solidFill>
                  <a:srgbClr val="002060"/>
                </a:solidFill>
              </a:rPr>
            </a:br>
            <a:r>
              <a:rPr lang="ru-RU" sz="1400">
                <a:solidFill>
                  <a:srgbClr val="002060"/>
                </a:solidFill>
              </a:rPr>
              <a:t>Зеленый, желтый, красный</a:t>
            </a:r>
            <a:br>
              <a:rPr lang="ru-RU" sz="1400">
                <a:solidFill>
                  <a:srgbClr val="002060"/>
                </a:solidFill>
              </a:rPr>
            </a:br>
            <a:r>
              <a:rPr lang="ru-RU" sz="1400">
                <a:solidFill>
                  <a:srgbClr val="002060"/>
                </a:solidFill>
              </a:rPr>
              <a:t>Затихают все моторы!</a:t>
            </a:r>
          </a:p>
        </p:txBody>
      </p:sp>
      <p:sp>
        <p:nvSpPr>
          <p:cNvPr id="23557" name="Прямоугольник 4"/>
          <p:cNvSpPr>
            <a:spLocks noChangeArrowheads="1"/>
          </p:cNvSpPr>
          <p:nvPr/>
        </p:nvSpPr>
        <p:spPr bwMode="auto">
          <a:xfrm>
            <a:off x="214313" y="3071813"/>
            <a:ext cx="2714625" cy="1169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>
                <a:solidFill>
                  <a:srgbClr val="002060"/>
                </a:solidFill>
                <a:latin typeface="Comic Sans MS" pitchFamily="66" charset="0"/>
              </a:rPr>
              <a:t>Затихают все моторы!</a:t>
            </a:r>
            <a:br>
              <a:rPr lang="ru-RU" sz="140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1400">
                <a:solidFill>
                  <a:srgbClr val="002060"/>
                </a:solidFill>
                <a:latin typeface="Comic Sans MS" pitchFamily="66" charset="0"/>
              </a:rPr>
              <a:t>И внимательны шоферы,</a:t>
            </a:r>
            <a:br>
              <a:rPr lang="ru-RU" sz="140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1400">
                <a:solidFill>
                  <a:srgbClr val="002060"/>
                </a:solidFill>
                <a:latin typeface="Comic Sans MS" pitchFamily="66" charset="0"/>
              </a:rPr>
              <a:t>если знаки говорят:</a:t>
            </a:r>
            <a:br>
              <a:rPr lang="ru-RU" sz="140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1400">
                <a:solidFill>
                  <a:srgbClr val="002060"/>
                </a:solidFill>
                <a:latin typeface="Comic Sans MS" pitchFamily="66" charset="0"/>
              </a:rPr>
              <a:t>«Близко школа! Детский сад!»</a:t>
            </a:r>
          </a:p>
        </p:txBody>
      </p:sp>
      <p:sp>
        <p:nvSpPr>
          <p:cNvPr id="23558" name="Прямоугольник 5"/>
          <p:cNvSpPr>
            <a:spLocks noChangeArrowheads="1"/>
          </p:cNvSpPr>
          <p:nvPr/>
        </p:nvSpPr>
        <p:spPr bwMode="auto">
          <a:xfrm>
            <a:off x="214313" y="4714875"/>
            <a:ext cx="2786062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>
                <a:solidFill>
                  <a:srgbClr val="002060"/>
                </a:solidFill>
              </a:rPr>
              <a:t>Знак водителей стращает,</a:t>
            </a:r>
            <a:br>
              <a:rPr lang="ru-RU" sz="1400">
                <a:solidFill>
                  <a:srgbClr val="002060"/>
                </a:solidFill>
              </a:rPr>
            </a:br>
            <a:r>
              <a:rPr lang="ru-RU" sz="1400">
                <a:solidFill>
                  <a:srgbClr val="002060"/>
                </a:solidFill>
              </a:rPr>
              <a:t>Въезд машинам запрещает!</a:t>
            </a:r>
            <a:br>
              <a:rPr lang="ru-RU" sz="1400">
                <a:solidFill>
                  <a:srgbClr val="002060"/>
                </a:solidFill>
              </a:rPr>
            </a:br>
            <a:r>
              <a:rPr lang="ru-RU" sz="1400">
                <a:solidFill>
                  <a:srgbClr val="002060"/>
                </a:solidFill>
              </a:rPr>
              <a:t>Не пытайтесь сгоряча</a:t>
            </a:r>
            <a:br>
              <a:rPr lang="ru-RU" sz="1400">
                <a:solidFill>
                  <a:srgbClr val="002060"/>
                </a:solidFill>
              </a:rPr>
            </a:br>
            <a:r>
              <a:rPr lang="ru-RU" sz="1400">
                <a:solidFill>
                  <a:srgbClr val="002060"/>
                </a:solidFill>
              </a:rPr>
              <a:t>Ехать мимо кирпича!</a:t>
            </a:r>
          </a:p>
        </p:txBody>
      </p:sp>
      <p:sp>
        <p:nvSpPr>
          <p:cNvPr id="23559" name="Rectangle 1"/>
          <p:cNvSpPr>
            <a:spLocks noChangeArrowheads="1"/>
          </p:cNvSpPr>
          <p:nvPr/>
        </p:nvSpPr>
        <p:spPr bwMode="auto">
          <a:xfrm>
            <a:off x="4429125" y="3009900"/>
            <a:ext cx="271462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1400">
                <a:solidFill>
                  <a:srgbClr val="002060"/>
                </a:solidFill>
                <a:latin typeface="Book Antiqua" pitchFamily="18" charset="0"/>
                <a:cs typeface="Times New Roman" pitchFamily="18" charset="0"/>
              </a:rPr>
              <a:t>Ай-ай-ай! Какая жалость!</a:t>
            </a:r>
            <a:br>
              <a:rPr lang="ru-RU" sz="1400">
                <a:solidFill>
                  <a:srgbClr val="002060"/>
                </a:solidFill>
                <a:latin typeface="Book Antiqua" pitchFamily="18" charset="0"/>
                <a:cs typeface="Times New Roman" pitchFamily="18" charset="0"/>
              </a:rPr>
            </a:br>
            <a:r>
              <a:rPr lang="ru-RU" sz="1400">
                <a:solidFill>
                  <a:srgbClr val="002060"/>
                </a:solidFill>
                <a:latin typeface="Book Antiqua" pitchFamily="18" charset="0"/>
                <a:cs typeface="Times New Roman" pitchFamily="18" charset="0"/>
              </a:rPr>
              <a:t>Что-то вдруг у нас сломалось.</a:t>
            </a:r>
            <a:br>
              <a:rPr lang="ru-RU" sz="1400">
                <a:solidFill>
                  <a:srgbClr val="002060"/>
                </a:solidFill>
                <a:latin typeface="Book Antiqua" pitchFamily="18" charset="0"/>
                <a:cs typeface="Times New Roman" pitchFamily="18" charset="0"/>
              </a:rPr>
            </a:br>
            <a:r>
              <a:rPr lang="ru-RU" sz="1400">
                <a:solidFill>
                  <a:srgbClr val="002060"/>
                </a:solidFill>
                <a:latin typeface="Book Antiqua" pitchFamily="18" charset="0"/>
                <a:cs typeface="Times New Roman" pitchFamily="18" charset="0"/>
              </a:rPr>
              <a:t>Знак нам этот говорит:</a:t>
            </a:r>
            <a:br>
              <a:rPr lang="ru-RU" sz="1400">
                <a:solidFill>
                  <a:srgbClr val="002060"/>
                </a:solidFill>
                <a:latin typeface="Book Antiqua" pitchFamily="18" charset="0"/>
                <a:cs typeface="Times New Roman" pitchFamily="18" charset="0"/>
              </a:rPr>
            </a:br>
            <a:r>
              <a:rPr lang="ru-RU" sz="1400">
                <a:solidFill>
                  <a:srgbClr val="002060"/>
                </a:solidFill>
                <a:latin typeface="Book Antiqua" pitchFamily="18" charset="0"/>
                <a:cs typeface="Times New Roman" pitchFamily="18" charset="0"/>
              </a:rPr>
              <a:t>«Здесь машинный Айболит</a:t>
            </a:r>
            <a:r>
              <a:rPr lang="ru-RU" sz="1400">
                <a:cs typeface="Times New Roman" pitchFamily="18" charset="0"/>
              </a:rPr>
              <a:t>!» </a:t>
            </a:r>
            <a:endParaRPr lang="ru-RU" sz="1400"/>
          </a:p>
        </p:txBody>
      </p:sp>
      <p:grpSp>
        <p:nvGrpSpPr>
          <p:cNvPr id="3" name="Группа 13"/>
          <p:cNvGrpSpPr>
            <a:grpSpLocks/>
          </p:cNvGrpSpPr>
          <p:nvPr/>
        </p:nvGrpSpPr>
        <p:grpSpPr bwMode="auto">
          <a:xfrm>
            <a:off x="6429375" y="1000125"/>
            <a:ext cx="1143000" cy="1000125"/>
            <a:chOff x="3143250" y="2162175"/>
            <a:chExt cx="2857500" cy="2533650"/>
          </a:xfrm>
        </p:grpSpPr>
        <p:sp>
          <p:nvSpPr>
            <p:cNvPr id="10" name="Равнобедренный треугольник 9"/>
            <p:cNvSpPr/>
            <p:nvPr/>
          </p:nvSpPr>
          <p:spPr>
            <a:xfrm>
              <a:off x="3357562" y="2286848"/>
              <a:ext cx="2428875" cy="2215937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23579" name="Picture 10" descr="C:\Users\User\Desktop\ЦОР 2010Г\материал\preduprejdaychie_014_big.gif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143250" y="2162175"/>
              <a:ext cx="2857500" cy="2533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" name="Группа 5"/>
          <p:cNvGrpSpPr>
            <a:grpSpLocks/>
          </p:cNvGrpSpPr>
          <p:nvPr/>
        </p:nvGrpSpPr>
        <p:grpSpPr bwMode="auto">
          <a:xfrm>
            <a:off x="2214563" y="5286375"/>
            <a:ext cx="928687" cy="928688"/>
            <a:chOff x="357158" y="1991266"/>
            <a:chExt cx="2357454" cy="2375944"/>
          </a:xfrm>
        </p:grpSpPr>
        <p:sp>
          <p:nvSpPr>
            <p:cNvPr id="13" name="Овал 12"/>
            <p:cNvSpPr/>
            <p:nvPr/>
          </p:nvSpPr>
          <p:spPr>
            <a:xfrm>
              <a:off x="570738" y="2145601"/>
              <a:ext cx="2002831" cy="1998229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23577" name="Picture 2" descr="F:\КАРТИНКИ\дорожные знаки\1243666104_kirpich.pn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7158" y="1991266"/>
              <a:ext cx="2357454" cy="23759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3562" name="Picture 10" descr="C:\Users\User\Desktop\ЦОР 2010Г\материал\Graphic004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86625" y="2928938"/>
            <a:ext cx="714375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Группа 21"/>
          <p:cNvGrpSpPr>
            <a:grpSpLocks/>
          </p:cNvGrpSpPr>
          <p:nvPr/>
        </p:nvGrpSpPr>
        <p:grpSpPr bwMode="auto">
          <a:xfrm>
            <a:off x="2928938" y="3071813"/>
            <a:ext cx="1143000" cy="1000125"/>
            <a:chOff x="3214678" y="4071942"/>
            <a:chExt cx="2857500" cy="2533650"/>
          </a:xfrm>
        </p:grpSpPr>
        <p:sp>
          <p:nvSpPr>
            <p:cNvPr id="17" name="Равнобедренный треугольник 16"/>
            <p:cNvSpPr/>
            <p:nvPr/>
          </p:nvSpPr>
          <p:spPr>
            <a:xfrm>
              <a:off x="3428991" y="4144332"/>
              <a:ext cx="2428875" cy="2284307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23575" name="Picture 16" descr="C:\Users\User\Desktop\ЦОР 2010Г\материал\preduprejdaychie_031_big.gif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214678" y="4071942"/>
              <a:ext cx="2857500" cy="2533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" name="Группа 11"/>
          <p:cNvGrpSpPr>
            <a:grpSpLocks/>
          </p:cNvGrpSpPr>
          <p:nvPr/>
        </p:nvGrpSpPr>
        <p:grpSpPr bwMode="auto">
          <a:xfrm>
            <a:off x="3000375" y="1571625"/>
            <a:ext cx="857250" cy="863600"/>
            <a:chOff x="5319713" y="1863725"/>
            <a:chExt cx="2857500" cy="2857500"/>
          </a:xfrm>
        </p:grpSpPr>
        <p:sp>
          <p:nvSpPr>
            <p:cNvPr id="20" name="Восьмиугольник 19"/>
            <p:cNvSpPr/>
            <p:nvPr/>
          </p:nvSpPr>
          <p:spPr>
            <a:xfrm>
              <a:off x="5430840" y="2000297"/>
              <a:ext cx="2640540" cy="2573851"/>
            </a:xfrm>
            <a:prstGeom prst="octagon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23573" name="Picture 4" descr="C:\Users\User\Desktop\ЦОР 2010Г\материал\prioriteta_007_big.gif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319713" y="1863725"/>
              <a:ext cx="2857500" cy="2857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3565" name="Прямоугольник 21"/>
          <p:cNvSpPr>
            <a:spLocks noChangeArrowheads="1"/>
          </p:cNvSpPr>
          <p:nvPr/>
        </p:nvSpPr>
        <p:spPr bwMode="auto">
          <a:xfrm>
            <a:off x="4286250" y="4714875"/>
            <a:ext cx="2500313" cy="123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>
                <a:solidFill>
                  <a:srgbClr val="002060"/>
                </a:solidFill>
                <a:latin typeface="Comic Sans MS" pitchFamily="66" charset="0"/>
              </a:rPr>
              <a:t>Если видишь этот знак,</a:t>
            </a:r>
            <a:br>
              <a:rPr lang="ru-RU" sz="140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1400">
                <a:solidFill>
                  <a:srgbClr val="002060"/>
                </a:solidFill>
                <a:latin typeface="Comic Sans MS" pitchFamily="66" charset="0"/>
              </a:rPr>
              <a:t>Знай, что он не просто так.</a:t>
            </a:r>
            <a:br>
              <a:rPr lang="ru-RU" sz="140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1400">
                <a:solidFill>
                  <a:srgbClr val="002060"/>
                </a:solidFill>
                <a:latin typeface="Comic Sans MS" pitchFamily="66" charset="0"/>
              </a:rPr>
              <a:t>Чтобы не было проблем,</a:t>
            </a:r>
            <a:br>
              <a:rPr lang="ru-RU" sz="140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1400">
                <a:solidFill>
                  <a:srgbClr val="002060"/>
                </a:solidFill>
                <a:latin typeface="Comic Sans MS" pitchFamily="66" charset="0"/>
              </a:rPr>
              <a:t>Уступи дорогу всем!</a:t>
            </a:r>
            <a:r>
              <a:rPr lang="ru-RU">
                <a:solidFill>
                  <a:srgbClr val="002060"/>
                </a:solidFill>
                <a:latin typeface="Comic Sans MS" pitchFamily="66" charset="0"/>
              </a:rPr>
              <a:t/>
            </a:r>
            <a:br>
              <a:rPr lang="ru-RU">
                <a:solidFill>
                  <a:srgbClr val="002060"/>
                </a:solidFill>
                <a:latin typeface="Comic Sans MS" pitchFamily="66" charset="0"/>
              </a:rPr>
            </a:br>
            <a:endParaRPr lang="ru-RU">
              <a:solidFill>
                <a:srgbClr val="002060"/>
              </a:solidFill>
              <a:latin typeface="Comic Sans MS" pitchFamily="66" charset="0"/>
            </a:endParaRPr>
          </a:p>
        </p:txBody>
      </p:sp>
      <p:grpSp>
        <p:nvGrpSpPr>
          <p:cNvPr id="7" name="Группа 9"/>
          <p:cNvGrpSpPr>
            <a:grpSpLocks/>
          </p:cNvGrpSpPr>
          <p:nvPr/>
        </p:nvGrpSpPr>
        <p:grpSpPr bwMode="auto">
          <a:xfrm>
            <a:off x="6715125" y="5286375"/>
            <a:ext cx="1071563" cy="928688"/>
            <a:chOff x="1643063" y="3332163"/>
            <a:chExt cx="2857500" cy="2552700"/>
          </a:xfrm>
        </p:grpSpPr>
        <p:sp>
          <p:nvSpPr>
            <p:cNvPr id="24" name="Равнобедренный треугольник 23"/>
            <p:cNvSpPr/>
            <p:nvPr/>
          </p:nvSpPr>
          <p:spPr>
            <a:xfrm rot="10800000">
              <a:off x="1786996" y="3497979"/>
              <a:ext cx="2569633" cy="228652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23571" name="Picture 5" descr="C:\Users\User\Desktop\ЦОР 2010Г\материал\prioriteta_006_big.gif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643063" y="3332163"/>
              <a:ext cx="2857500" cy="2552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3567" name="Picture 37" descr="C:\Users\User\Desktop\ЦОР 2010Г\1-1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215313" y="6072188"/>
            <a:ext cx="571500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286750" y="5000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9" name="Picture 2" descr="C:\Users\User\Desktop\ЦОР 2010Г\-3.png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215313" y="5500688"/>
            <a:ext cx="5715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670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13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nodeType="withEffect">
                                  <p:stCondLst>
                                    <p:cond delay="22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2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1" presetClass="entr" presetSubtype="0" fill="hold" nodeType="withEffect">
                                  <p:stCondLst>
                                    <p:cond delay="32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32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42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4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31" presetClass="entr" presetSubtype="0" fill="hold" nodeType="withEffect">
                                  <p:stCondLst>
                                    <p:cond delay="51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52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35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35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31" presetClass="entr" presetSubtype="0" fill="hold" nodeType="withEffect">
                                  <p:stCondLst>
                                    <p:cond delay="602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  <p:bldLst>
      <p:bldP spid="2" grpId="0"/>
      <p:bldP spid="23555" grpId="0"/>
      <p:bldP spid="23556" grpId="0"/>
      <p:bldP spid="23557" grpId="0"/>
      <p:bldP spid="23558" grpId="0"/>
      <p:bldP spid="23559" grpId="0"/>
      <p:bldP spid="2356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http://www.deti-66.ru/ Мастер презентаций</a:t>
            </a:r>
          </a:p>
        </p:txBody>
      </p:sp>
      <p:sp>
        <p:nvSpPr>
          <p:cNvPr id="24578" name="Заголовок 3"/>
          <p:cNvSpPr>
            <a:spLocks noGrp="1"/>
          </p:cNvSpPr>
          <p:nvPr>
            <p:ph type="title"/>
          </p:nvPr>
        </p:nvSpPr>
        <p:spPr>
          <a:xfrm>
            <a:off x="0" y="0"/>
            <a:ext cx="7643813" cy="1143000"/>
          </a:xfrm>
        </p:spPr>
        <p:txBody>
          <a:bodyPr/>
          <a:lstStyle/>
          <a:p>
            <a:pPr eaLnBrk="1" hangingPunct="1"/>
            <a:r>
              <a:rPr lang="ru-RU" sz="3600" smtClean="0">
                <a:solidFill>
                  <a:srgbClr val="002060"/>
                </a:solidFill>
                <a:latin typeface="Book Antiqua" pitchFamily="18" charset="0"/>
              </a:rPr>
              <a:t>Использованные ресурсы: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28625" y="1285875"/>
            <a:ext cx="7215188" cy="52863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42900" indent="-342900">
              <a:buFont typeface="+mj-lt"/>
              <a:buAutoNum type="arabicPeriod"/>
              <a:defRPr/>
            </a:pPr>
            <a:r>
              <a:rPr lang="en-US" dirty="0">
                <a:solidFill>
                  <a:srgbClr val="002060"/>
                </a:solidFill>
                <a:hlinkClick r:id="rId2"/>
              </a:rPr>
              <a:t>http://www.roadsigns.ru/sings</a:t>
            </a:r>
            <a:r>
              <a:rPr lang="en-US" dirty="0">
                <a:solidFill>
                  <a:srgbClr val="002060"/>
                </a:solidFill>
              </a:rPr>
              <a:t>  - </a:t>
            </a:r>
            <a:r>
              <a:rPr lang="ru-RU" dirty="0">
                <a:solidFill>
                  <a:schemeClr val="tx1"/>
                </a:solidFill>
              </a:rPr>
              <a:t>дорожные знаки и правила дорожного движения.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en-US" dirty="0">
                <a:solidFill>
                  <a:srgbClr val="002060"/>
                </a:solidFill>
                <a:hlinkClick r:id="rId3"/>
              </a:rPr>
              <a:t>http://ru.wikipedia.org/wiki</a:t>
            </a:r>
            <a:r>
              <a:rPr lang="ru-RU" dirty="0">
                <a:solidFill>
                  <a:srgbClr val="002060"/>
                </a:solidFill>
              </a:rPr>
              <a:t> - </a:t>
            </a:r>
            <a:r>
              <a:rPr lang="ru-RU" dirty="0">
                <a:solidFill>
                  <a:schemeClr val="tx1"/>
                </a:solidFill>
              </a:rPr>
              <a:t>Википедия свободная энциклопедия: дорожные знаки;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en-US" dirty="0">
                <a:solidFill>
                  <a:srgbClr val="002060"/>
                </a:solidFill>
                <a:hlinkClick r:id="rId4"/>
              </a:rPr>
              <a:t>http://zanimatika.narod.ru/OBJ.htm</a:t>
            </a:r>
            <a:r>
              <a:rPr lang="ru-RU" dirty="0">
                <a:solidFill>
                  <a:srgbClr val="002060"/>
                </a:solidFill>
              </a:rPr>
              <a:t> -  </a:t>
            </a:r>
            <a:r>
              <a:rPr lang="ru-RU" dirty="0">
                <a:solidFill>
                  <a:schemeClr val="tx1"/>
                </a:solidFill>
              </a:rPr>
              <a:t>Методическая копилка «Школа безопасности» _ стихи про дорожные знаки;</a:t>
            </a:r>
            <a:endParaRPr lang="en-US" dirty="0">
              <a:solidFill>
                <a:schemeClr val="tx1"/>
              </a:solidFill>
            </a:endParaRPr>
          </a:p>
          <a:p>
            <a:pPr marL="342900" indent="-342900">
              <a:buFont typeface="+mj-lt"/>
              <a:buAutoNum type="arabicPeriod"/>
              <a:defRPr/>
            </a:pPr>
            <a:r>
              <a:rPr lang="en-US" dirty="0">
                <a:solidFill>
                  <a:schemeClr val="tx1"/>
                </a:solidFill>
                <a:hlinkClick r:id="rId5"/>
              </a:rPr>
              <a:t>http://www.lenagold.ru/fon/clipart/alf.html</a:t>
            </a:r>
            <a:r>
              <a:rPr lang="en-US" dirty="0">
                <a:solidFill>
                  <a:schemeClr val="tx1"/>
                </a:solidFill>
              </a:rPr>
              <a:t>  -  </a:t>
            </a:r>
            <a:r>
              <a:rPr lang="ru-RU" dirty="0">
                <a:solidFill>
                  <a:schemeClr val="tx1"/>
                </a:solidFill>
              </a:rPr>
              <a:t>коллекция фонов и клипартов;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ru-RU" dirty="0">
                <a:solidFill>
                  <a:schemeClr val="tx1"/>
                </a:solidFill>
              </a:rPr>
              <a:t>Г.Н. </a:t>
            </a:r>
            <a:r>
              <a:rPr lang="ru-RU" dirty="0" err="1">
                <a:solidFill>
                  <a:schemeClr val="tx1"/>
                </a:solidFill>
              </a:rPr>
              <a:t>Элькин</a:t>
            </a:r>
            <a:r>
              <a:rPr lang="ru-RU" dirty="0">
                <a:solidFill>
                  <a:schemeClr val="tx1"/>
                </a:solidFill>
              </a:rPr>
              <a:t>. Правило дорожного движения на дороге. – Санкт-Петербург., 2008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en-US" dirty="0">
                <a:solidFill>
                  <a:schemeClr val="tx1"/>
                </a:solidFill>
              </a:rPr>
              <a:t>Adobe Photoshop CS2</a:t>
            </a:r>
            <a:r>
              <a:rPr lang="ru-RU" dirty="0">
                <a:solidFill>
                  <a:schemeClr val="tx1"/>
                </a:solidFill>
              </a:rPr>
              <a:t>  - редактор цифровых изображений и фотографий фотошоп;</a:t>
            </a:r>
          </a:p>
          <a:p>
            <a:pPr marL="342900" indent="-342900">
              <a:buFontTx/>
              <a:buAutoNum type="arabicPeriod"/>
              <a:defRPr/>
            </a:pPr>
            <a:r>
              <a:rPr lang="ru-RU" dirty="0">
                <a:solidFill>
                  <a:schemeClr val="tx1"/>
                </a:solidFill>
              </a:rPr>
              <a:t> Детская настольная игра «Дорога» - автор О.Емельянова</a:t>
            </a:r>
            <a:endParaRPr lang="en-US" dirty="0">
              <a:solidFill>
                <a:schemeClr val="tx1"/>
              </a:solidFill>
            </a:endParaRPr>
          </a:p>
          <a:p>
            <a:pPr marL="342900" indent="-342900">
              <a:buFont typeface="+mj-lt"/>
              <a:buAutoNum type="arabicPeriod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http://www.deti-66.ru/ Мастер презентаций</a:t>
            </a:r>
          </a:p>
        </p:txBody>
      </p:sp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8188" y="7143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3" descr="C:\Users\User\Desktop\ЦОР 2010Г\Без имени-2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88" y="2286000"/>
            <a:ext cx="7286625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2" descr="C:\Users\User\Desktop\ЦОР 2010Г\-3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15313" y="4929188"/>
            <a:ext cx="5715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37" descr="C:\Users\User\Desktop\ЦОР 2010Г\1-1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215313" y="4286250"/>
            <a:ext cx="5715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0" y="5643563"/>
            <a:ext cx="7643813" cy="12144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buFontTx/>
              <a:buChar char="-"/>
              <a:defRPr/>
            </a:pPr>
            <a:r>
              <a:rPr lang="ru-RU" sz="1600" i="1" dirty="0">
                <a:solidFill>
                  <a:schemeClr val="tx1"/>
                </a:solidFill>
                <a:latin typeface="Book Antiqua" pitchFamily="18" charset="0"/>
              </a:rPr>
              <a:t>Имеют  треугольную форму, белый фон и красную окантовку. </a:t>
            </a:r>
          </a:p>
          <a:p>
            <a:pPr algn="ctr">
              <a:buFontTx/>
              <a:buChar char="-"/>
              <a:defRPr/>
            </a:pPr>
            <a:r>
              <a:rPr lang="ru-RU" sz="1600" dirty="0">
                <a:solidFill>
                  <a:schemeClr val="tx1"/>
                </a:solidFill>
                <a:latin typeface="Book Antiqua" pitchFamily="18" charset="0"/>
              </a:rPr>
              <a:t>информируют о приближении к опасному участку дороги, движение по которому требует принятия мер, соответствующих обстановке.</a:t>
            </a:r>
          </a:p>
        </p:txBody>
      </p:sp>
      <p:pic>
        <p:nvPicPr>
          <p:cNvPr id="4103" name="Picture 3" descr="C:\Users\User\Desktop\ЦОР 2010Г\1-222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983538" y="142875"/>
            <a:ext cx="1160462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35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http://www.deti-66.ru/ Мастер презентаций</a:t>
            </a:r>
          </a:p>
        </p:txBody>
      </p:sp>
      <p:pic>
        <p:nvPicPr>
          <p:cNvPr id="39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15313" y="642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12"/>
          <p:cNvGrpSpPr>
            <a:grpSpLocks/>
          </p:cNvGrpSpPr>
          <p:nvPr/>
        </p:nvGrpSpPr>
        <p:grpSpPr bwMode="auto">
          <a:xfrm>
            <a:off x="214313" y="857250"/>
            <a:ext cx="1571625" cy="1428750"/>
            <a:chOff x="3143250" y="2162175"/>
            <a:chExt cx="2857500" cy="2533650"/>
          </a:xfrm>
        </p:grpSpPr>
        <p:sp>
          <p:nvSpPr>
            <p:cNvPr id="12" name="Равнобедренный треугольник 11"/>
            <p:cNvSpPr/>
            <p:nvPr/>
          </p:nvSpPr>
          <p:spPr>
            <a:xfrm>
              <a:off x="3287568" y="2212848"/>
              <a:ext cx="2571749" cy="235911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5158" name="Picture 7" descr="F:\КАРТИНКИ\дорожные знаки\preduprejdaychie_001_big.gif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143250" y="2162175"/>
              <a:ext cx="2857500" cy="2533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Группа 13"/>
          <p:cNvGrpSpPr>
            <a:grpSpLocks/>
          </p:cNvGrpSpPr>
          <p:nvPr/>
        </p:nvGrpSpPr>
        <p:grpSpPr bwMode="auto">
          <a:xfrm>
            <a:off x="2214563" y="857250"/>
            <a:ext cx="1643062" cy="1428750"/>
            <a:chOff x="3143250" y="2162175"/>
            <a:chExt cx="2857500" cy="2533650"/>
          </a:xfrm>
        </p:grpSpPr>
        <p:sp>
          <p:nvSpPr>
            <p:cNvPr id="11" name="Равнобедренный треугольник 10"/>
            <p:cNvSpPr/>
            <p:nvPr/>
          </p:nvSpPr>
          <p:spPr>
            <a:xfrm>
              <a:off x="3355836" y="2286042"/>
              <a:ext cx="2432328" cy="2215537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5156" name="Picture 10" descr="C:\Users\User\Desktop\ЦОР 2010Г\материал\preduprejdaychie_014_big.gif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143250" y="2162175"/>
              <a:ext cx="2857500" cy="2533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" name="Группа 15"/>
          <p:cNvGrpSpPr>
            <a:grpSpLocks/>
          </p:cNvGrpSpPr>
          <p:nvPr/>
        </p:nvGrpSpPr>
        <p:grpSpPr bwMode="auto">
          <a:xfrm>
            <a:off x="4214813" y="857250"/>
            <a:ext cx="1643062" cy="1428750"/>
            <a:chOff x="4572000" y="3571876"/>
            <a:chExt cx="2857500" cy="2533650"/>
          </a:xfrm>
        </p:grpSpPr>
        <p:sp>
          <p:nvSpPr>
            <p:cNvPr id="15" name="Равнобедренный треугольник 14"/>
            <p:cNvSpPr/>
            <p:nvPr/>
          </p:nvSpPr>
          <p:spPr>
            <a:xfrm>
              <a:off x="4787348" y="3642256"/>
              <a:ext cx="2426804" cy="2285915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5154" name="Picture 11" descr="C:\Users\User\Desktop\ЦОР 2010Г\материал\preduprejdaychie_030_big.gif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0" y="3571876"/>
              <a:ext cx="2857500" cy="2533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" name="Группа 21"/>
          <p:cNvGrpSpPr>
            <a:grpSpLocks/>
          </p:cNvGrpSpPr>
          <p:nvPr/>
        </p:nvGrpSpPr>
        <p:grpSpPr bwMode="auto">
          <a:xfrm>
            <a:off x="6000750" y="857250"/>
            <a:ext cx="1643063" cy="1428750"/>
            <a:chOff x="3214678" y="4071942"/>
            <a:chExt cx="2857500" cy="2533650"/>
          </a:xfrm>
        </p:grpSpPr>
        <p:sp>
          <p:nvSpPr>
            <p:cNvPr id="21" name="Равнобедренный треугольник 20"/>
            <p:cNvSpPr/>
            <p:nvPr/>
          </p:nvSpPr>
          <p:spPr>
            <a:xfrm>
              <a:off x="3427266" y="4145136"/>
              <a:ext cx="2432324" cy="2283101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5152" name="Picture 16" descr="C:\Users\User\Desktop\ЦОР 2010Г\материал\preduprejdaychie_031_big.gif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214678" y="4071942"/>
              <a:ext cx="2857500" cy="2533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" name="Группа 25"/>
          <p:cNvGrpSpPr>
            <a:grpSpLocks/>
          </p:cNvGrpSpPr>
          <p:nvPr/>
        </p:nvGrpSpPr>
        <p:grpSpPr bwMode="auto">
          <a:xfrm>
            <a:off x="2214563" y="3714750"/>
            <a:ext cx="1643062" cy="1428750"/>
            <a:chOff x="2428860" y="3929066"/>
            <a:chExt cx="2857500" cy="2533650"/>
          </a:xfrm>
        </p:grpSpPr>
        <p:sp>
          <p:nvSpPr>
            <p:cNvPr id="25" name="Равнобедренный треугольник 24"/>
            <p:cNvSpPr/>
            <p:nvPr/>
          </p:nvSpPr>
          <p:spPr>
            <a:xfrm>
              <a:off x="2641446" y="3999446"/>
              <a:ext cx="2432328" cy="2285915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5150" name="Picture 18" descr="C:\Users\User\Desktop\ЦОР 2010Г\материал\preduprejdaychie_019_big.gif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28860" y="3929066"/>
              <a:ext cx="2857500" cy="2533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7" name="Прямоугольник 26"/>
          <p:cNvSpPr/>
          <p:nvPr/>
        </p:nvSpPr>
        <p:spPr>
          <a:xfrm>
            <a:off x="0" y="3714750"/>
            <a:ext cx="2500313" cy="4286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5129" name="Прямоугольник 27"/>
          <p:cNvSpPr>
            <a:spLocks noChangeArrowheads="1"/>
          </p:cNvSpPr>
          <p:nvPr/>
        </p:nvSpPr>
        <p:spPr bwMode="auto">
          <a:xfrm>
            <a:off x="214313" y="2500313"/>
            <a:ext cx="1857375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/>
              <a:t>Железнодорожный переезд со шлагбаумом</a:t>
            </a:r>
          </a:p>
        </p:txBody>
      </p:sp>
      <p:sp>
        <p:nvSpPr>
          <p:cNvPr id="5130" name="Прямоугольник 28"/>
          <p:cNvSpPr>
            <a:spLocks noChangeArrowheads="1"/>
          </p:cNvSpPr>
          <p:nvPr/>
        </p:nvSpPr>
        <p:spPr bwMode="auto">
          <a:xfrm>
            <a:off x="2357438" y="2500313"/>
            <a:ext cx="14684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400"/>
              <a:t>Светофорное </a:t>
            </a:r>
            <a:endParaRPr lang="en-US" sz="1400"/>
          </a:p>
          <a:p>
            <a:pPr algn="ctr"/>
            <a:r>
              <a:rPr lang="ru-RU" sz="1400"/>
              <a:t>регулирование</a:t>
            </a:r>
          </a:p>
        </p:txBody>
      </p:sp>
      <p:sp>
        <p:nvSpPr>
          <p:cNvPr id="5131" name="Прямоугольник 29"/>
          <p:cNvSpPr>
            <a:spLocks noChangeArrowheads="1"/>
          </p:cNvSpPr>
          <p:nvPr/>
        </p:nvSpPr>
        <p:spPr bwMode="auto">
          <a:xfrm>
            <a:off x="4429125" y="2500313"/>
            <a:ext cx="12715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400"/>
              <a:t>Пешеходный</a:t>
            </a:r>
            <a:endParaRPr lang="en-US" sz="1400"/>
          </a:p>
          <a:p>
            <a:pPr algn="ctr"/>
            <a:r>
              <a:rPr lang="ru-RU" sz="1400"/>
              <a:t> переход</a:t>
            </a:r>
          </a:p>
        </p:txBody>
      </p:sp>
      <p:sp>
        <p:nvSpPr>
          <p:cNvPr id="5132" name="Прямоугольник 30"/>
          <p:cNvSpPr>
            <a:spLocks noChangeArrowheads="1"/>
          </p:cNvSpPr>
          <p:nvPr/>
        </p:nvSpPr>
        <p:spPr bwMode="auto">
          <a:xfrm>
            <a:off x="6500813" y="2500313"/>
            <a:ext cx="5826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/>
              <a:t>Дети</a:t>
            </a:r>
          </a:p>
        </p:txBody>
      </p:sp>
      <p:sp>
        <p:nvSpPr>
          <p:cNvPr id="5133" name="Прямоугольник 31"/>
          <p:cNvSpPr>
            <a:spLocks noChangeArrowheads="1"/>
          </p:cNvSpPr>
          <p:nvPr/>
        </p:nvSpPr>
        <p:spPr bwMode="auto">
          <a:xfrm>
            <a:off x="2500313" y="5429250"/>
            <a:ext cx="10318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400"/>
              <a:t>Опасные</a:t>
            </a:r>
          </a:p>
          <a:p>
            <a:pPr algn="ctr"/>
            <a:r>
              <a:rPr lang="ru-RU" sz="1400"/>
              <a:t> повороты</a:t>
            </a:r>
          </a:p>
        </p:txBody>
      </p:sp>
      <p:grpSp>
        <p:nvGrpSpPr>
          <p:cNvPr id="7" name="Группа 34"/>
          <p:cNvGrpSpPr>
            <a:grpSpLocks/>
          </p:cNvGrpSpPr>
          <p:nvPr/>
        </p:nvGrpSpPr>
        <p:grpSpPr bwMode="auto">
          <a:xfrm>
            <a:off x="4214813" y="3714750"/>
            <a:ext cx="1643062" cy="1428750"/>
            <a:chOff x="5743575" y="4667008"/>
            <a:chExt cx="2043135" cy="1811580"/>
          </a:xfrm>
        </p:grpSpPr>
        <p:sp>
          <p:nvSpPr>
            <p:cNvPr id="34" name="Равнобедренный треугольник 33"/>
            <p:cNvSpPr/>
            <p:nvPr/>
          </p:nvSpPr>
          <p:spPr>
            <a:xfrm>
              <a:off x="5929135" y="4858231"/>
              <a:ext cx="1713470" cy="1499585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5148" name="Picture 19" descr="C:\Users\User\Desktop\ЦОР 2010Г\материал\preduprejdaychie_033_big.gif"/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743575" y="4667008"/>
              <a:ext cx="2043135" cy="18115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135" name="Прямоугольник 35"/>
          <p:cNvSpPr>
            <a:spLocks noChangeArrowheads="1"/>
          </p:cNvSpPr>
          <p:nvPr/>
        </p:nvSpPr>
        <p:spPr bwMode="auto">
          <a:xfrm>
            <a:off x="4286250" y="5429250"/>
            <a:ext cx="171291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400"/>
              <a:t>Дорожные работы</a:t>
            </a:r>
          </a:p>
        </p:txBody>
      </p:sp>
      <p:grpSp>
        <p:nvGrpSpPr>
          <p:cNvPr id="8" name="Группа 38"/>
          <p:cNvGrpSpPr>
            <a:grpSpLocks/>
          </p:cNvGrpSpPr>
          <p:nvPr/>
        </p:nvGrpSpPr>
        <p:grpSpPr bwMode="auto">
          <a:xfrm>
            <a:off x="6000750" y="3714750"/>
            <a:ext cx="1643063" cy="1428750"/>
            <a:chOff x="7072329" y="4845986"/>
            <a:chExt cx="1604945" cy="1423051"/>
          </a:xfrm>
        </p:grpSpPr>
        <p:sp>
          <p:nvSpPr>
            <p:cNvPr id="38" name="Равнобедренный треугольник 37"/>
            <p:cNvSpPr/>
            <p:nvPr/>
          </p:nvSpPr>
          <p:spPr>
            <a:xfrm>
              <a:off x="7214991" y="5000940"/>
              <a:ext cx="1358388" cy="1143185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5146" name="Picture 20" descr="C:\Users\User\Desktop\ЦОР 2010Г\материал\preduprejdaychie_023_big.gif"/>
            <p:cNvPicPr>
              <a:picLocks noChangeAspect="1" noChangeArrowheads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072329" y="4845986"/>
              <a:ext cx="1604945" cy="14230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137" name="Прямоугольник 39"/>
          <p:cNvSpPr>
            <a:spLocks noChangeArrowheads="1"/>
          </p:cNvSpPr>
          <p:nvPr/>
        </p:nvSpPr>
        <p:spPr bwMode="auto">
          <a:xfrm>
            <a:off x="6072188" y="5429250"/>
            <a:ext cx="16621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/>
              <a:t>Скользкая дорога</a:t>
            </a:r>
          </a:p>
        </p:txBody>
      </p:sp>
      <p:grpSp>
        <p:nvGrpSpPr>
          <p:cNvPr id="9" name="Группа 42"/>
          <p:cNvGrpSpPr>
            <a:grpSpLocks/>
          </p:cNvGrpSpPr>
          <p:nvPr/>
        </p:nvGrpSpPr>
        <p:grpSpPr bwMode="auto">
          <a:xfrm>
            <a:off x="214313" y="3714750"/>
            <a:ext cx="1643062" cy="1428750"/>
            <a:chOff x="357158" y="4509500"/>
            <a:chExt cx="1785950" cy="1562706"/>
          </a:xfrm>
        </p:grpSpPr>
        <p:sp>
          <p:nvSpPr>
            <p:cNvPr id="42" name="Равнобедренный треугольник 41"/>
            <p:cNvSpPr/>
            <p:nvPr/>
          </p:nvSpPr>
          <p:spPr>
            <a:xfrm>
              <a:off x="500379" y="4643199"/>
              <a:ext cx="1499509" cy="1286627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5144" name="Picture 21" descr="C:\Users\User\Desktop\ЦОР 2010Г\материал\preduprejdaychie_013_big.gif"/>
            <p:cNvPicPr>
              <a:picLocks noChangeAspect="1" noChangeArrowheads="1"/>
            </p:cNvPicPr>
            <p:nvPr/>
          </p:nvPicPr>
          <p:blipFill>
            <a:blip r:embed="rId1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7158" y="4509500"/>
              <a:ext cx="1785950" cy="1562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139" name="Прямоугольник 43"/>
          <p:cNvSpPr>
            <a:spLocks noChangeArrowheads="1"/>
          </p:cNvSpPr>
          <p:nvPr/>
        </p:nvSpPr>
        <p:spPr bwMode="auto">
          <a:xfrm>
            <a:off x="428625" y="5357813"/>
            <a:ext cx="1287463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400"/>
              <a:t>Пересечение</a:t>
            </a:r>
            <a:endParaRPr lang="en-US" sz="1400"/>
          </a:p>
          <a:p>
            <a:pPr algn="ctr"/>
            <a:r>
              <a:rPr lang="ru-RU" sz="1400"/>
              <a:t> с круговым</a:t>
            </a:r>
          </a:p>
          <a:p>
            <a:pPr algn="ctr"/>
            <a:r>
              <a:rPr lang="ru-RU" sz="1400"/>
              <a:t> движением</a:t>
            </a:r>
          </a:p>
        </p:txBody>
      </p:sp>
      <p:pic>
        <p:nvPicPr>
          <p:cNvPr id="5140" name="Picture 37" descr="C:\Users\User\Desktop\ЦОР 2010Г\1-1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215313" y="4286250"/>
            <a:ext cx="5715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41" name="Picture 38" descr="F:\ОФОРМИТЕЛЬСКАЯ\значки\ff962c65118d.pn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143875" y="5643563"/>
            <a:ext cx="785813" cy="1011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42" name="Picture 3" descr="C:\Users\User\Desktop\ЦОР 2010Г\1-222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983538" y="142875"/>
            <a:ext cx="1160462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28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6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2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http://www.deti-66.ru/ Мастер презентаций</a:t>
            </a:r>
          </a:p>
        </p:txBody>
      </p:sp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6750" y="5715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17" descr="C:\Users\User\Desktop\ЦОР 2010Г\22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50" y="2357438"/>
            <a:ext cx="62865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0" y="5929313"/>
            <a:ext cx="7643813" cy="9286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1600" i="1" dirty="0">
                <a:solidFill>
                  <a:schemeClr val="tx1"/>
                </a:solidFill>
                <a:latin typeface="Book Antiqua" pitchFamily="18" charset="0"/>
              </a:rPr>
              <a:t>Имеют   разную форму  и  разный фон</a:t>
            </a:r>
            <a:endParaRPr lang="en-US" sz="1600" i="1" dirty="0">
              <a:solidFill>
                <a:schemeClr val="tx1"/>
              </a:solidFill>
              <a:latin typeface="Book Antiqua" pitchFamily="18" charset="0"/>
            </a:endParaRPr>
          </a:p>
          <a:p>
            <a:pPr algn="ctr">
              <a:defRPr/>
            </a:pPr>
            <a:r>
              <a:rPr lang="ru-RU" sz="1600" i="1" dirty="0">
                <a:solidFill>
                  <a:schemeClr val="tx1"/>
                </a:solidFill>
                <a:latin typeface="Book Antiqua" pitchFamily="18" charset="0"/>
              </a:rPr>
              <a:t>.</a:t>
            </a:r>
            <a:r>
              <a:rPr lang="ru-RU" sz="1600" dirty="0">
                <a:solidFill>
                  <a:schemeClr val="tx1"/>
                </a:solidFill>
                <a:latin typeface="Book Antiqua" pitchFamily="18" charset="0"/>
              </a:rPr>
              <a:t>-устанавливают очередность проезда перекрестков, пересечений проезжих частей или узких участков дороги.</a:t>
            </a:r>
          </a:p>
          <a:p>
            <a:pPr algn="ctr">
              <a:defRPr/>
            </a:pPr>
            <a:endParaRPr lang="ru-RU" sz="1600" i="1" dirty="0">
              <a:solidFill>
                <a:schemeClr val="tx1"/>
              </a:solidFill>
              <a:latin typeface="Book Antiqua" pitchFamily="18" charset="0"/>
            </a:endParaRPr>
          </a:p>
        </p:txBody>
      </p:sp>
      <p:pic>
        <p:nvPicPr>
          <p:cNvPr id="6149" name="Picture 37" descr="C:\Users\User\Desktop\ЦОР 2010Г\1-1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15313" y="4286250"/>
            <a:ext cx="5715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3" descr="C:\Users\User\Desktop\ЦОР 2010Г\1-222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983538" y="142875"/>
            <a:ext cx="1160462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2" descr="C:\Users\User\Desktop\ЦОР 2010Г\-3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215313" y="4929188"/>
            <a:ext cx="5715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3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http://www.deti-66.ru/ Мастер презентаций</a:t>
            </a:r>
          </a:p>
        </p:txBody>
      </p:sp>
      <p:pic>
        <p:nvPicPr>
          <p:cNvPr id="29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29625" y="642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11"/>
          <p:cNvGrpSpPr>
            <a:grpSpLocks/>
          </p:cNvGrpSpPr>
          <p:nvPr/>
        </p:nvGrpSpPr>
        <p:grpSpPr bwMode="auto">
          <a:xfrm>
            <a:off x="5929313" y="714375"/>
            <a:ext cx="1357312" cy="1435100"/>
            <a:chOff x="5319713" y="1863725"/>
            <a:chExt cx="2857500" cy="2857500"/>
          </a:xfrm>
        </p:grpSpPr>
        <p:sp>
          <p:nvSpPr>
            <p:cNvPr id="11" name="Восьмиугольник 10"/>
            <p:cNvSpPr/>
            <p:nvPr/>
          </p:nvSpPr>
          <p:spPr>
            <a:xfrm>
              <a:off x="5430001" y="1999647"/>
              <a:ext cx="2643607" cy="2573014"/>
            </a:xfrm>
            <a:prstGeom prst="octagon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7197" name="Picture 4" descr="C:\Users\User\Desktop\ЦОР 2010Г\материал\prioriteta_007_big.gif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319713" y="1863725"/>
              <a:ext cx="2857500" cy="2857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Группа 9"/>
          <p:cNvGrpSpPr>
            <a:grpSpLocks/>
          </p:cNvGrpSpPr>
          <p:nvPr/>
        </p:nvGrpSpPr>
        <p:grpSpPr bwMode="auto">
          <a:xfrm>
            <a:off x="3143250" y="714375"/>
            <a:ext cx="1643063" cy="1357313"/>
            <a:chOff x="1643063" y="3332163"/>
            <a:chExt cx="2857500" cy="2552700"/>
          </a:xfrm>
        </p:grpSpPr>
        <p:sp>
          <p:nvSpPr>
            <p:cNvPr id="9" name="Равнобедренный треугольник 8"/>
            <p:cNvSpPr/>
            <p:nvPr/>
          </p:nvSpPr>
          <p:spPr>
            <a:xfrm rot="10800000">
              <a:off x="1786628" y="3499357"/>
              <a:ext cx="2570370" cy="228698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7195" name="Picture 5" descr="C:\Users\User\Desktop\ЦОР 2010Г\материал\prioriteta_006_big.gif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643063" y="3332163"/>
              <a:ext cx="2857500" cy="2552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173" name="Прямоугольник 12"/>
          <p:cNvSpPr>
            <a:spLocks noChangeArrowheads="1"/>
          </p:cNvSpPr>
          <p:nvPr/>
        </p:nvSpPr>
        <p:spPr bwMode="auto">
          <a:xfrm>
            <a:off x="500063" y="2571750"/>
            <a:ext cx="15271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/>
              <a:t>Главная дорога</a:t>
            </a:r>
          </a:p>
        </p:txBody>
      </p:sp>
      <p:grpSp>
        <p:nvGrpSpPr>
          <p:cNvPr id="4" name="Группа 17"/>
          <p:cNvGrpSpPr>
            <a:grpSpLocks/>
          </p:cNvGrpSpPr>
          <p:nvPr/>
        </p:nvGrpSpPr>
        <p:grpSpPr bwMode="auto">
          <a:xfrm>
            <a:off x="428625" y="571500"/>
            <a:ext cx="1643063" cy="1571625"/>
            <a:chOff x="571472" y="1785926"/>
            <a:chExt cx="2857500" cy="2857500"/>
          </a:xfrm>
        </p:grpSpPr>
        <p:sp>
          <p:nvSpPr>
            <p:cNvPr id="16" name="Прямоугольник 15"/>
            <p:cNvSpPr/>
            <p:nvPr/>
          </p:nvSpPr>
          <p:spPr>
            <a:xfrm rot="2704235">
              <a:off x="1029275" y="2241596"/>
              <a:ext cx="1928091" cy="18884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7193" name="Picture 13" descr="C:\Users\User\Desktop\ЦОР 2010Г\материал\prioriteta_001_big.gif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71472" y="1785926"/>
              <a:ext cx="2857500" cy="2857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175" name="Прямоугольник 18"/>
          <p:cNvSpPr>
            <a:spLocks noChangeArrowheads="1"/>
          </p:cNvSpPr>
          <p:nvPr/>
        </p:nvSpPr>
        <p:spPr bwMode="auto">
          <a:xfrm>
            <a:off x="3214688" y="2571750"/>
            <a:ext cx="15351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/>
              <a:t>Уступите дорогу</a:t>
            </a:r>
          </a:p>
        </p:txBody>
      </p:sp>
      <p:sp>
        <p:nvSpPr>
          <p:cNvPr id="7176" name="Прямоугольник 19"/>
          <p:cNvSpPr>
            <a:spLocks noChangeArrowheads="1"/>
          </p:cNvSpPr>
          <p:nvPr/>
        </p:nvSpPr>
        <p:spPr bwMode="auto">
          <a:xfrm>
            <a:off x="5572125" y="2571750"/>
            <a:ext cx="20208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400"/>
              <a:t>Движение без </a:t>
            </a:r>
            <a:endParaRPr lang="en-US" sz="1400"/>
          </a:p>
          <a:p>
            <a:pPr algn="ctr"/>
            <a:r>
              <a:rPr lang="ru-RU" sz="1400"/>
              <a:t>остановки запрещено</a:t>
            </a:r>
          </a:p>
        </p:txBody>
      </p:sp>
      <p:grpSp>
        <p:nvGrpSpPr>
          <p:cNvPr id="5" name="Группа 22"/>
          <p:cNvGrpSpPr>
            <a:grpSpLocks/>
          </p:cNvGrpSpPr>
          <p:nvPr/>
        </p:nvGrpSpPr>
        <p:grpSpPr bwMode="auto">
          <a:xfrm>
            <a:off x="500063" y="3786188"/>
            <a:ext cx="1643062" cy="1643062"/>
            <a:chOff x="428596" y="3857628"/>
            <a:chExt cx="1643074" cy="1643074"/>
          </a:xfrm>
        </p:grpSpPr>
        <p:sp>
          <p:nvSpPr>
            <p:cNvPr id="22" name="Прямоугольник 21"/>
            <p:cNvSpPr/>
            <p:nvPr/>
          </p:nvSpPr>
          <p:spPr>
            <a:xfrm rot="2598849">
              <a:off x="709585" y="4081467"/>
              <a:ext cx="1112846" cy="115888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7191" name="Picture 14" descr="C:\Users\User\Desktop\ЦОР 2010Г\материал\prioriteta_002_big.gif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28596" y="3857628"/>
              <a:ext cx="1643074" cy="16430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178" name="Прямоугольник 23"/>
          <p:cNvSpPr>
            <a:spLocks noChangeArrowheads="1"/>
          </p:cNvSpPr>
          <p:nvPr/>
        </p:nvSpPr>
        <p:spPr bwMode="auto">
          <a:xfrm>
            <a:off x="285750" y="5786438"/>
            <a:ext cx="209391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/>
              <a:t>Конец главной дороги</a:t>
            </a:r>
          </a:p>
        </p:txBody>
      </p:sp>
      <p:grpSp>
        <p:nvGrpSpPr>
          <p:cNvPr id="6" name="Группа 28"/>
          <p:cNvGrpSpPr>
            <a:grpSpLocks/>
          </p:cNvGrpSpPr>
          <p:nvPr/>
        </p:nvGrpSpPr>
        <p:grpSpPr bwMode="auto">
          <a:xfrm>
            <a:off x="3071813" y="3929063"/>
            <a:ext cx="1714500" cy="1531937"/>
            <a:chOff x="3571868" y="3857628"/>
            <a:chExt cx="1714512" cy="1531631"/>
          </a:xfrm>
        </p:grpSpPr>
        <p:sp>
          <p:nvSpPr>
            <p:cNvPr id="27" name="Равнобедренный треугольник 26"/>
            <p:cNvSpPr/>
            <p:nvPr/>
          </p:nvSpPr>
          <p:spPr>
            <a:xfrm>
              <a:off x="3714744" y="3929051"/>
              <a:ext cx="1500197" cy="1357042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7189" name="Picture 15" descr="C:\Users\User\Desktop\ЦОР 2010Г\материал\prioriteta_003_big.gif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71868" y="3857628"/>
              <a:ext cx="1714512" cy="15316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" name="Группа 29"/>
          <p:cNvGrpSpPr>
            <a:grpSpLocks/>
          </p:cNvGrpSpPr>
          <p:nvPr/>
        </p:nvGrpSpPr>
        <p:grpSpPr bwMode="auto">
          <a:xfrm>
            <a:off x="5643563" y="3929063"/>
            <a:ext cx="1714500" cy="1531937"/>
            <a:chOff x="6500826" y="3857628"/>
            <a:chExt cx="1714512" cy="1531631"/>
          </a:xfrm>
        </p:grpSpPr>
        <p:sp>
          <p:nvSpPr>
            <p:cNvPr id="28" name="Равнобедренный треугольник 27"/>
            <p:cNvSpPr/>
            <p:nvPr/>
          </p:nvSpPr>
          <p:spPr>
            <a:xfrm>
              <a:off x="6643702" y="3929051"/>
              <a:ext cx="1500197" cy="1357042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7187" name="Picture 16" descr="C:\Users\User\Desktop\ЦОР 2010Г\материал\prioriteta_004_big.gif"/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500826" y="3857628"/>
              <a:ext cx="1714512" cy="15316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181" name="Прямоугольник 30"/>
          <p:cNvSpPr>
            <a:spLocks noChangeArrowheads="1"/>
          </p:cNvSpPr>
          <p:nvPr/>
        </p:nvSpPr>
        <p:spPr bwMode="auto">
          <a:xfrm>
            <a:off x="2786063" y="5786438"/>
            <a:ext cx="25717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/>
              <a:t>Пересечение </a:t>
            </a:r>
            <a:endParaRPr lang="en-US" sz="1400"/>
          </a:p>
          <a:p>
            <a:pPr algn="ctr"/>
            <a:r>
              <a:rPr lang="ru-RU" sz="1400"/>
              <a:t>со второстепенной дорогой</a:t>
            </a:r>
          </a:p>
        </p:txBody>
      </p:sp>
      <p:sp>
        <p:nvSpPr>
          <p:cNvPr id="7182" name="Прямоугольник 31"/>
          <p:cNvSpPr>
            <a:spLocks noChangeArrowheads="1"/>
          </p:cNvSpPr>
          <p:nvPr/>
        </p:nvSpPr>
        <p:spPr bwMode="auto">
          <a:xfrm>
            <a:off x="5500688" y="5786438"/>
            <a:ext cx="21955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400"/>
              <a:t>Примыкание </a:t>
            </a:r>
            <a:endParaRPr lang="en-US" sz="1400"/>
          </a:p>
          <a:p>
            <a:pPr algn="ctr"/>
            <a:r>
              <a:rPr lang="ru-RU" sz="1400"/>
              <a:t>второстепенной дороги</a:t>
            </a:r>
          </a:p>
        </p:txBody>
      </p:sp>
      <p:pic>
        <p:nvPicPr>
          <p:cNvPr id="7183" name="Picture 3" descr="C:\Users\User\Desktop\ЦОР 2010Г\1-222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983538" y="142875"/>
            <a:ext cx="1160462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4" name="Picture 37" descr="C:\Users\User\Desktop\ЦОР 2010Г\1-1.png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215313" y="4286250"/>
            <a:ext cx="5715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5" name="Picture 38" descr="F:\ОФОРМИТЕЛЬСКАЯ\значки\ff962c65118d.png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143875" y="5643563"/>
            <a:ext cx="785813" cy="1011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90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5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http://www.deti-66.ru/ Мастер презентаций</a:t>
            </a:r>
          </a:p>
        </p:txBody>
      </p:sp>
      <p:pic>
        <p:nvPicPr>
          <p:cNvPr id="8194" name="Picture 37" descr="C:\Users\User\Desktop\ЦОР 2010Г\1-1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15313" y="4286250"/>
            <a:ext cx="5715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 descr="C:\Users\User\Desktop\ЦОР 2010Г\1-222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83538" y="142875"/>
            <a:ext cx="1160462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2" descr="C:\Users\User\Desktop\ЦОР 2010Г\-3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15313" y="4929188"/>
            <a:ext cx="5715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14" descr="C:\Users\User\Desktop\ЦОР 2010Г\1222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1500" y="2286000"/>
            <a:ext cx="7000875" cy="136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0" y="5786438"/>
            <a:ext cx="7643813" cy="10715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buFontTx/>
              <a:buChar char="-"/>
              <a:defRPr/>
            </a:pPr>
            <a:r>
              <a:rPr lang="ru-RU" sz="1600" i="1" dirty="0">
                <a:solidFill>
                  <a:schemeClr val="tx1"/>
                </a:solidFill>
                <a:latin typeface="Book Antiqua" pitchFamily="18" charset="0"/>
              </a:rPr>
              <a:t>Имеют   круглую форму и красную окантовку.</a:t>
            </a:r>
            <a:endParaRPr lang="en-US" sz="1600" i="1" dirty="0">
              <a:solidFill>
                <a:schemeClr val="tx1"/>
              </a:solidFill>
              <a:latin typeface="Book Antiqua" pitchFamily="18" charset="0"/>
            </a:endParaRPr>
          </a:p>
          <a:p>
            <a:pPr algn="ctr">
              <a:buFontTx/>
              <a:buChar char="-"/>
              <a:defRPr/>
            </a:pPr>
            <a:r>
              <a:rPr lang="ru-RU" sz="1600" i="1" dirty="0">
                <a:solidFill>
                  <a:schemeClr val="tx1"/>
                </a:solidFill>
                <a:latin typeface="Book Antiqua" pitchFamily="18" charset="0"/>
              </a:rPr>
              <a:t> </a:t>
            </a:r>
            <a:r>
              <a:rPr lang="ru-RU" sz="1600" dirty="0">
                <a:solidFill>
                  <a:schemeClr val="tx1"/>
                </a:solidFill>
                <a:latin typeface="Book Antiqua" pitchFamily="18" charset="0"/>
              </a:rPr>
              <a:t>вводят или отменяют определенные ограничения движения.</a:t>
            </a:r>
          </a:p>
          <a:p>
            <a:pPr algn="ctr">
              <a:defRPr/>
            </a:pPr>
            <a:r>
              <a:rPr lang="ru-RU" sz="1600" dirty="0">
                <a:solidFill>
                  <a:schemeClr val="tx1"/>
                </a:solidFill>
                <a:latin typeface="Book Antiqua" pitchFamily="18" charset="0"/>
              </a:rPr>
              <a:t> </a:t>
            </a:r>
            <a:endParaRPr lang="ru-RU" sz="1600" i="1" dirty="0">
              <a:solidFill>
                <a:schemeClr val="tx1"/>
              </a:solidFill>
              <a:latin typeface="Book Antiqua" pitchFamily="18" charset="0"/>
            </a:endParaRPr>
          </a:p>
        </p:txBody>
      </p:sp>
      <p:pic>
        <p:nvPicPr>
          <p:cNvPr id="8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358188" y="7143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3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http://www.deti-66.ru/ Мастер презентаций</a:t>
            </a:r>
          </a:p>
        </p:txBody>
      </p:sp>
      <p:pic>
        <p:nvPicPr>
          <p:cNvPr id="29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29625" y="5715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5"/>
          <p:cNvGrpSpPr>
            <a:grpSpLocks/>
          </p:cNvGrpSpPr>
          <p:nvPr/>
        </p:nvGrpSpPr>
        <p:grpSpPr bwMode="auto">
          <a:xfrm>
            <a:off x="357188" y="642938"/>
            <a:ext cx="1500187" cy="1500187"/>
            <a:chOff x="357158" y="1991266"/>
            <a:chExt cx="2357454" cy="2375944"/>
          </a:xfrm>
        </p:grpSpPr>
        <p:sp>
          <p:nvSpPr>
            <p:cNvPr id="5" name="Овал 4"/>
            <p:cNvSpPr/>
            <p:nvPr/>
          </p:nvSpPr>
          <p:spPr>
            <a:xfrm>
              <a:off x="569203" y="2144633"/>
              <a:ext cx="2003214" cy="1998811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9245" name="Picture 2" descr="F:\КАРТИНКИ\дорожные знаки\1243666104_kirpich.pn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7158" y="1991266"/>
              <a:ext cx="2357454" cy="23759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Группа 8"/>
          <p:cNvGrpSpPr>
            <a:grpSpLocks/>
          </p:cNvGrpSpPr>
          <p:nvPr/>
        </p:nvGrpSpPr>
        <p:grpSpPr bwMode="auto">
          <a:xfrm>
            <a:off x="3143250" y="642938"/>
            <a:ext cx="1571625" cy="1500187"/>
            <a:chOff x="3286116" y="2000240"/>
            <a:chExt cx="2714644" cy="2500330"/>
          </a:xfrm>
        </p:grpSpPr>
        <p:sp>
          <p:nvSpPr>
            <p:cNvPr id="8" name="Овал 7"/>
            <p:cNvSpPr/>
            <p:nvPr/>
          </p:nvSpPr>
          <p:spPr>
            <a:xfrm>
              <a:off x="3286116" y="2000240"/>
              <a:ext cx="2714644" cy="250033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9243" name="Picture 4" descr="C:\Users\User\Desktop\ЦОР 2010Г\материал\zapreshaychie_002_big.gif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286116" y="2000241"/>
              <a:ext cx="2714644" cy="2500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" name="Группа 19"/>
          <p:cNvGrpSpPr>
            <a:grpSpLocks/>
          </p:cNvGrpSpPr>
          <p:nvPr/>
        </p:nvGrpSpPr>
        <p:grpSpPr bwMode="auto">
          <a:xfrm>
            <a:off x="5857875" y="571500"/>
            <a:ext cx="1571625" cy="1571625"/>
            <a:chOff x="6215074" y="2071678"/>
            <a:chExt cx="1571636" cy="1571636"/>
          </a:xfrm>
        </p:grpSpPr>
        <p:sp>
          <p:nvSpPr>
            <p:cNvPr id="16" name="Овал 15"/>
            <p:cNvSpPr/>
            <p:nvPr/>
          </p:nvSpPr>
          <p:spPr>
            <a:xfrm>
              <a:off x="6357950" y="2214554"/>
              <a:ext cx="1285884" cy="128588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9241" name="Picture 10" descr="C:\Users\User\Desktop\ЦОР 2010Г\материал\zapreshaychie_006_big.gif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215074" y="2071678"/>
              <a:ext cx="1571636" cy="1571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" name="Группа 18"/>
          <p:cNvGrpSpPr>
            <a:grpSpLocks/>
          </p:cNvGrpSpPr>
          <p:nvPr/>
        </p:nvGrpSpPr>
        <p:grpSpPr bwMode="auto">
          <a:xfrm>
            <a:off x="3214688" y="3643313"/>
            <a:ext cx="1571625" cy="1571625"/>
            <a:chOff x="3500430" y="4286256"/>
            <a:chExt cx="1571636" cy="1571636"/>
          </a:xfrm>
        </p:grpSpPr>
        <p:sp>
          <p:nvSpPr>
            <p:cNvPr id="15" name="Овал 14"/>
            <p:cNvSpPr/>
            <p:nvPr/>
          </p:nvSpPr>
          <p:spPr>
            <a:xfrm>
              <a:off x="3643306" y="4429132"/>
              <a:ext cx="1285884" cy="128588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9239" name="Picture 11" descr="C:\Users\User\Desktop\ЦОР 2010Г\материал\zapreshaychie_014_big.gif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00430" y="4286256"/>
              <a:ext cx="1571636" cy="1571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" name="Группа 17"/>
          <p:cNvGrpSpPr>
            <a:grpSpLocks/>
          </p:cNvGrpSpPr>
          <p:nvPr/>
        </p:nvGrpSpPr>
        <p:grpSpPr bwMode="auto">
          <a:xfrm>
            <a:off x="357188" y="3643313"/>
            <a:ext cx="1571625" cy="1571625"/>
            <a:chOff x="714348" y="4286256"/>
            <a:chExt cx="1571616" cy="1571616"/>
          </a:xfrm>
        </p:grpSpPr>
        <p:sp>
          <p:nvSpPr>
            <p:cNvPr id="14" name="Овал 13"/>
            <p:cNvSpPr/>
            <p:nvPr/>
          </p:nvSpPr>
          <p:spPr>
            <a:xfrm>
              <a:off x="857222" y="4429130"/>
              <a:ext cx="1285868" cy="1285868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9237" name="Picture 12" descr="C:\Users\User\Desktop\ЦОР 2010Г\материал\zapreshaychie_013_big.gif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14348" y="4286256"/>
              <a:ext cx="1571616" cy="15716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9" name="Группа 20"/>
          <p:cNvGrpSpPr>
            <a:grpSpLocks/>
          </p:cNvGrpSpPr>
          <p:nvPr/>
        </p:nvGrpSpPr>
        <p:grpSpPr bwMode="auto">
          <a:xfrm>
            <a:off x="5857875" y="3643313"/>
            <a:ext cx="1571625" cy="1571625"/>
            <a:chOff x="6215074" y="4286256"/>
            <a:chExt cx="1571636" cy="1571636"/>
          </a:xfrm>
        </p:grpSpPr>
        <p:sp>
          <p:nvSpPr>
            <p:cNvPr id="17" name="Овал 16"/>
            <p:cNvSpPr/>
            <p:nvPr/>
          </p:nvSpPr>
          <p:spPr>
            <a:xfrm>
              <a:off x="6357950" y="4429132"/>
              <a:ext cx="1285884" cy="128588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9235" name="Picture 13" descr="C:\Users\User\Desktop\ЦОР 2010Г\материал\zapreshaychie_025_big.gif"/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215074" y="4286256"/>
              <a:ext cx="1571636" cy="1571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225" name="Прямоугольник 21"/>
          <p:cNvSpPr>
            <a:spLocks noChangeArrowheads="1"/>
          </p:cNvSpPr>
          <p:nvPr/>
        </p:nvSpPr>
        <p:spPr bwMode="auto">
          <a:xfrm>
            <a:off x="285750" y="2500313"/>
            <a:ext cx="15668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/>
              <a:t>Въезд запрещен</a:t>
            </a:r>
          </a:p>
        </p:txBody>
      </p:sp>
      <p:sp>
        <p:nvSpPr>
          <p:cNvPr id="9226" name="Прямоугольник 22"/>
          <p:cNvSpPr>
            <a:spLocks noChangeArrowheads="1"/>
          </p:cNvSpPr>
          <p:nvPr/>
        </p:nvSpPr>
        <p:spPr bwMode="auto">
          <a:xfrm>
            <a:off x="3000375" y="2500313"/>
            <a:ext cx="19939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/>
              <a:t>Движение запрещено</a:t>
            </a:r>
          </a:p>
        </p:txBody>
      </p:sp>
      <p:sp>
        <p:nvSpPr>
          <p:cNvPr id="9227" name="Прямоугольник 23"/>
          <p:cNvSpPr>
            <a:spLocks noChangeArrowheads="1"/>
          </p:cNvSpPr>
          <p:nvPr/>
        </p:nvSpPr>
        <p:spPr bwMode="auto">
          <a:xfrm>
            <a:off x="3000375" y="5286375"/>
            <a:ext cx="19923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400"/>
              <a:t>Движение пешеходов</a:t>
            </a:r>
            <a:endParaRPr lang="en-US" sz="1400"/>
          </a:p>
          <a:p>
            <a:pPr algn="ctr"/>
            <a:r>
              <a:rPr lang="ru-RU" sz="1400"/>
              <a:t> запрещено</a:t>
            </a:r>
          </a:p>
        </p:txBody>
      </p:sp>
      <p:sp>
        <p:nvSpPr>
          <p:cNvPr id="9228" name="Прямоугольник 24"/>
          <p:cNvSpPr>
            <a:spLocks noChangeArrowheads="1"/>
          </p:cNvSpPr>
          <p:nvPr/>
        </p:nvSpPr>
        <p:spPr bwMode="auto">
          <a:xfrm>
            <a:off x="0" y="5286375"/>
            <a:ext cx="23923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400"/>
              <a:t>Движение на велосипедах</a:t>
            </a:r>
            <a:endParaRPr lang="en-US" sz="1400"/>
          </a:p>
          <a:p>
            <a:pPr algn="ctr"/>
            <a:r>
              <a:rPr lang="ru-RU" sz="1400"/>
              <a:t> запрещено</a:t>
            </a:r>
          </a:p>
        </p:txBody>
      </p:sp>
      <p:sp>
        <p:nvSpPr>
          <p:cNvPr id="9229" name="Прямоугольник 25"/>
          <p:cNvSpPr>
            <a:spLocks noChangeArrowheads="1"/>
          </p:cNvSpPr>
          <p:nvPr/>
        </p:nvSpPr>
        <p:spPr bwMode="auto">
          <a:xfrm>
            <a:off x="5786438" y="5286375"/>
            <a:ext cx="16716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400"/>
              <a:t>Поворот направо </a:t>
            </a:r>
            <a:endParaRPr lang="en-US" sz="1400"/>
          </a:p>
          <a:p>
            <a:pPr algn="ctr"/>
            <a:r>
              <a:rPr lang="ru-RU" sz="1400"/>
              <a:t>запрещен</a:t>
            </a:r>
          </a:p>
        </p:txBody>
      </p:sp>
      <p:sp>
        <p:nvSpPr>
          <p:cNvPr id="9230" name="Прямоугольник 26"/>
          <p:cNvSpPr>
            <a:spLocks noChangeArrowheads="1"/>
          </p:cNvSpPr>
          <p:nvPr/>
        </p:nvSpPr>
        <p:spPr bwMode="auto">
          <a:xfrm>
            <a:off x="5286375" y="2500313"/>
            <a:ext cx="25447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400"/>
              <a:t>Ограничение максимальной</a:t>
            </a:r>
            <a:endParaRPr lang="en-US" sz="1400"/>
          </a:p>
          <a:p>
            <a:pPr algn="ctr"/>
            <a:r>
              <a:rPr lang="ru-RU" sz="1400"/>
              <a:t> скорости</a:t>
            </a:r>
          </a:p>
        </p:txBody>
      </p:sp>
      <p:pic>
        <p:nvPicPr>
          <p:cNvPr id="9231" name="Picture 37" descr="C:\Users\User\Desktop\ЦОР 2010Г\1-1.png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215313" y="4286250"/>
            <a:ext cx="5715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2" name="Picture 38" descr="F:\ОФОРМИТЕЛЬСКАЯ\значки\ff962c65118d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143875" y="5643563"/>
            <a:ext cx="785813" cy="1011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3" name="Picture 3" descr="C:\Users\User\Desktop\ЦОР 2010Г\1-222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983538" y="142875"/>
            <a:ext cx="1160462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92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http://www.deti-66.ru/ Мастер презентаций</a:t>
            </a:r>
          </a:p>
        </p:txBody>
      </p:sp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6750" y="7143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7" descr="C:\Users\User\Desktop\ЦОР 2010Г\1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15313" y="4286250"/>
            <a:ext cx="5715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3" descr="C:\Users\User\Desktop\ЦОР 2010Г\1-22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983538" y="142875"/>
            <a:ext cx="1160462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0" descr="C:\Users\User\Desktop\ЦОР 2010Г\4444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50" y="2428875"/>
            <a:ext cx="73580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5" name="Прямоугольник 33"/>
          <p:cNvSpPr>
            <a:spLocks noChangeArrowheads="1"/>
          </p:cNvSpPr>
          <p:nvPr/>
        </p:nvSpPr>
        <p:spPr bwMode="auto">
          <a:xfrm>
            <a:off x="0" y="5934075"/>
            <a:ext cx="7643813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Tx/>
              <a:buChar char="-"/>
            </a:pPr>
            <a:r>
              <a:rPr lang="ru-RU" sz="1600" i="1">
                <a:latin typeface="Book Antiqua" pitchFamily="18" charset="0"/>
              </a:rPr>
              <a:t>Имеют круглую форму и синий фон.</a:t>
            </a:r>
            <a:endParaRPr lang="en-US" sz="1600" i="1">
              <a:latin typeface="Book Antiqua" pitchFamily="18" charset="0"/>
            </a:endParaRPr>
          </a:p>
          <a:p>
            <a:pPr algn="ctr">
              <a:buFontTx/>
              <a:buChar char="-"/>
            </a:pPr>
            <a:r>
              <a:rPr lang="ru-RU" sz="1600">
                <a:latin typeface="Book Antiqua" pitchFamily="18" charset="0"/>
              </a:rPr>
              <a:t>предписывают участникам дорожного движения определённые действия. </a:t>
            </a:r>
          </a:p>
          <a:p>
            <a:r>
              <a:rPr lang="ru-RU"/>
              <a:t> </a:t>
            </a:r>
          </a:p>
        </p:txBody>
      </p:sp>
      <p:pic>
        <p:nvPicPr>
          <p:cNvPr id="10247" name="Picture 2" descr="C:\Users\User\Desktop\ЦОР 2010Г\-3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215313" y="4929188"/>
            <a:ext cx="5715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7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024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2795</TotalTime>
  <Words>577</Words>
  <Application>Microsoft Office PowerPoint</Application>
  <PresentationFormat>Экран (4:3)</PresentationFormat>
  <Paragraphs>131</Paragraphs>
  <Slides>23</Slides>
  <Notes>0</Notes>
  <HiddenSlides>0</HiddenSlides>
  <MMClips>17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Calibri</vt:lpstr>
      <vt:lpstr>Book Antiqua</vt:lpstr>
      <vt:lpstr>Times New Roman</vt:lpstr>
      <vt:lpstr>Comic Sans MS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Использованные ресурсы: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Рябовы</cp:lastModifiedBy>
  <cp:revision>284</cp:revision>
  <dcterms:created xsi:type="dcterms:W3CDTF">2010-11-03T10:46:32Z</dcterms:created>
  <dcterms:modified xsi:type="dcterms:W3CDTF">2017-04-02T18:30:38Z</dcterms:modified>
</cp:coreProperties>
</file>